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9" r:id="rId4"/>
    <p:sldId id="280" r:id="rId5"/>
    <p:sldId id="283" r:id="rId6"/>
    <p:sldId id="284" r:id="rId7"/>
    <p:sldId id="285" r:id="rId8"/>
    <p:sldId id="286" r:id="rId9"/>
    <p:sldId id="287" r:id="rId10"/>
    <p:sldId id="297" r:id="rId11"/>
    <p:sldId id="298" r:id="rId12"/>
    <p:sldId id="288" r:id="rId13"/>
    <p:sldId id="289" r:id="rId14"/>
    <p:sldId id="290" r:id="rId15"/>
    <p:sldId id="291" r:id="rId16"/>
    <p:sldId id="292" r:id="rId17"/>
    <p:sldId id="293" r:id="rId18"/>
    <p:sldId id="294" r:id="rId19"/>
    <p:sldId id="295" r:id="rId20"/>
    <p:sldId id="296" r:id="rId21"/>
    <p:sldId id="299" r:id="rId22"/>
    <p:sldId id="260" r:id="rId23"/>
    <p:sldId id="261" r:id="rId24"/>
    <p:sldId id="300"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31"/>
    <p:restoredTop sz="94611"/>
  </p:normalViewPr>
  <p:slideViewPr>
    <p:cSldViewPr snapToGrid="0" snapToObjects="1">
      <p:cViewPr varScale="1">
        <p:scale>
          <a:sx n="85" d="100"/>
          <a:sy n="85" d="100"/>
        </p:scale>
        <p:origin x="808" y="168"/>
      </p:cViewPr>
      <p:guideLst/>
    </p:cSldViewPr>
  </p:slideViewPr>
  <p:notesTextViewPr>
    <p:cViewPr>
      <p:scale>
        <a:sx n="1" d="1"/>
        <a:sy n="1" d="1"/>
      </p:scale>
      <p:origin x="0" y="0"/>
    </p:cViewPr>
  </p:notesTextViewPr>
  <p:sorterViewPr>
    <p:cViewPr>
      <p:scale>
        <a:sx n="152" d="100"/>
        <a:sy n="152"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5F29B7-9FCB-214A-9BFA-730513CA4755}"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E9DB44DF-94E8-9941-965D-9BFD64B454AF}">
      <dgm:prSet phldrT="[Text]" custT="1"/>
      <dgm:spPr>
        <a:gradFill rotWithShape="0">
          <a:gsLst>
            <a:gs pos="0">
              <a:schemeClr val="accent5">
                <a:lumMod val="7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sz="2400" dirty="0" smtClean="0"/>
            <a:t>Control</a:t>
          </a:r>
        </a:p>
        <a:p>
          <a:r>
            <a:rPr lang="en-US" sz="2400" dirty="0" smtClean="0"/>
            <a:t>Programming</a:t>
          </a:r>
          <a:endParaRPr lang="en-US" sz="2000" dirty="0"/>
        </a:p>
      </dgm:t>
    </dgm:pt>
    <dgm:pt modelId="{20E6B4E0-7EF1-924D-A280-F6059659D550}" type="parTrans" cxnId="{261BF0B6-D5D2-D840-878D-CBAC2012A279}">
      <dgm:prSet/>
      <dgm:spPr/>
      <dgm:t>
        <a:bodyPr/>
        <a:lstStyle/>
        <a:p>
          <a:endParaRPr lang="en-US" sz="2000"/>
        </a:p>
      </dgm:t>
    </dgm:pt>
    <dgm:pt modelId="{A98EA92A-DC03-6841-90FD-5BA70EE6AF75}" type="sibTrans" cxnId="{261BF0B6-D5D2-D840-878D-CBAC2012A279}">
      <dgm:prSet custT="1"/>
      <dgm:spPr/>
      <dgm:t>
        <a:bodyPr/>
        <a:lstStyle/>
        <a:p>
          <a:endParaRPr lang="en-US" sz="3600"/>
        </a:p>
      </dgm:t>
    </dgm:pt>
    <dgm:pt modelId="{1EA552CD-80F3-AA4A-9E92-1358A9019D15}">
      <dgm:prSet phldrT="[Text]" custT="1"/>
      <dgm:spPr/>
      <dgm:t>
        <a:bodyPr/>
        <a:lstStyle/>
        <a:p>
          <a:r>
            <a:rPr lang="en-US" sz="2400" dirty="0" smtClean="0"/>
            <a:t>Pre-deployment Verification</a:t>
          </a:r>
          <a:endParaRPr lang="en-US" sz="2400" dirty="0"/>
        </a:p>
      </dgm:t>
    </dgm:pt>
    <dgm:pt modelId="{D6BAB4CA-7000-9E42-8987-EBC9B8B17860}" type="parTrans" cxnId="{99B684A1-2639-9343-BAF3-5FF686159708}">
      <dgm:prSet/>
      <dgm:spPr/>
      <dgm:t>
        <a:bodyPr/>
        <a:lstStyle/>
        <a:p>
          <a:endParaRPr lang="en-US" sz="2000"/>
        </a:p>
      </dgm:t>
    </dgm:pt>
    <dgm:pt modelId="{5F571943-FCCA-9F4F-8DDB-68400C8E73B4}" type="sibTrans" cxnId="{99B684A1-2639-9343-BAF3-5FF686159708}">
      <dgm:prSet custT="1"/>
      <dgm:spPr/>
      <dgm:t>
        <a:bodyPr/>
        <a:lstStyle/>
        <a:p>
          <a:endParaRPr lang="en-US" sz="3600"/>
        </a:p>
      </dgm:t>
    </dgm:pt>
    <dgm:pt modelId="{F26DBEF5-867A-D54F-B44E-0AB5BBDADB09}">
      <dgm:prSet phldrT="[Text]" custT="1"/>
      <dgm:spPr/>
      <dgm:t>
        <a:bodyPr/>
        <a:lstStyle/>
        <a:p>
          <a:r>
            <a:rPr lang="en-US" sz="2400" dirty="0" smtClean="0"/>
            <a:t>Monitoring</a:t>
          </a:r>
          <a:endParaRPr lang="en-US" sz="2400" dirty="0"/>
        </a:p>
      </dgm:t>
    </dgm:pt>
    <dgm:pt modelId="{02937EB6-A682-A34B-A648-F5F71740C71E}" type="parTrans" cxnId="{9CF9603E-D0D5-BB41-AAC8-1ADD0671CBCC}">
      <dgm:prSet/>
      <dgm:spPr/>
      <dgm:t>
        <a:bodyPr/>
        <a:lstStyle/>
        <a:p>
          <a:endParaRPr lang="en-US" sz="2000"/>
        </a:p>
      </dgm:t>
    </dgm:pt>
    <dgm:pt modelId="{630FFCB9-E63B-6E49-BC13-B269548E4662}" type="sibTrans" cxnId="{9CF9603E-D0D5-BB41-AAC8-1ADD0671CBCC}">
      <dgm:prSet custT="1"/>
      <dgm:spPr/>
      <dgm:t>
        <a:bodyPr/>
        <a:lstStyle/>
        <a:p>
          <a:endParaRPr lang="en-US" sz="3600"/>
        </a:p>
      </dgm:t>
    </dgm:pt>
    <dgm:pt modelId="{8019E66A-80E2-7B48-BD8A-9FCA72508BC7}" type="pres">
      <dgm:prSet presAssocID="{A55F29B7-9FCB-214A-9BFA-730513CA4755}" presName="cycle" presStyleCnt="0">
        <dgm:presLayoutVars>
          <dgm:dir/>
          <dgm:resizeHandles val="exact"/>
        </dgm:presLayoutVars>
      </dgm:prSet>
      <dgm:spPr/>
      <dgm:t>
        <a:bodyPr/>
        <a:lstStyle/>
        <a:p>
          <a:endParaRPr lang="en-US"/>
        </a:p>
      </dgm:t>
    </dgm:pt>
    <dgm:pt modelId="{8BDC7908-2DB0-4247-ADBE-684CE4B69EC7}" type="pres">
      <dgm:prSet presAssocID="{E9DB44DF-94E8-9941-965D-9BFD64B454AF}" presName="node" presStyleLbl="node1" presStyleIdx="0" presStyleCnt="3" custScaleX="122542" custScaleY="90336">
        <dgm:presLayoutVars>
          <dgm:bulletEnabled val="1"/>
        </dgm:presLayoutVars>
      </dgm:prSet>
      <dgm:spPr/>
      <dgm:t>
        <a:bodyPr/>
        <a:lstStyle/>
        <a:p>
          <a:endParaRPr lang="en-US"/>
        </a:p>
      </dgm:t>
    </dgm:pt>
    <dgm:pt modelId="{906DA312-B5AA-6440-B63A-53E1D439D541}" type="pres">
      <dgm:prSet presAssocID="{A98EA92A-DC03-6841-90FD-5BA70EE6AF75}" presName="sibTrans" presStyleLbl="sibTrans2D1" presStyleIdx="0" presStyleCnt="3" custLinFactNeighborX="3772" custLinFactNeighborY="8936"/>
      <dgm:spPr/>
      <dgm:t>
        <a:bodyPr/>
        <a:lstStyle/>
        <a:p>
          <a:endParaRPr lang="en-US"/>
        </a:p>
      </dgm:t>
    </dgm:pt>
    <dgm:pt modelId="{042828C3-0909-3C4F-A07E-275B9DA973CE}" type="pres">
      <dgm:prSet presAssocID="{A98EA92A-DC03-6841-90FD-5BA70EE6AF75}" presName="connectorText" presStyleLbl="sibTrans2D1" presStyleIdx="0" presStyleCnt="3"/>
      <dgm:spPr/>
      <dgm:t>
        <a:bodyPr/>
        <a:lstStyle/>
        <a:p>
          <a:endParaRPr lang="en-US"/>
        </a:p>
      </dgm:t>
    </dgm:pt>
    <dgm:pt modelId="{7893B0AC-C258-874F-8690-6C2EF39106E7}" type="pres">
      <dgm:prSet presAssocID="{1EA552CD-80F3-AA4A-9E92-1358A9019D15}" presName="node" presStyleLbl="node1" presStyleIdx="1" presStyleCnt="3" custScaleX="122383" custScaleY="83852" custRadScaleRad="137546" custRadScaleInc="-15838">
        <dgm:presLayoutVars>
          <dgm:bulletEnabled val="1"/>
        </dgm:presLayoutVars>
      </dgm:prSet>
      <dgm:spPr/>
      <dgm:t>
        <a:bodyPr/>
        <a:lstStyle/>
        <a:p>
          <a:endParaRPr lang="en-US"/>
        </a:p>
      </dgm:t>
    </dgm:pt>
    <dgm:pt modelId="{D822C313-60F2-9343-8490-187DCF275D60}" type="pres">
      <dgm:prSet presAssocID="{5F571943-FCCA-9F4F-8DDB-68400C8E73B4}" presName="sibTrans" presStyleLbl="sibTrans2D1" presStyleIdx="1" presStyleCnt="3"/>
      <dgm:spPr/>
      <dgm:t>
        <a:bodyPr/>
        <a:lstStyle/>
        <a:p>
          <a:endParaRPr lang="en-US"/>
        </a:p>
      </dgm:t>
    </dgm:pt>
    <dgm:pt modelId="{EB2F7871-4219-CF45-BE40-5FCC8B85DEE1}" type="pres">
      <dgm:prSet presAssocID="{5F571943-FCCA-9F4F-8DDB-68400C8E73B4}" presName="connectorText" presStyleLbl="sibTrans2D1" presStyleIdx="1" presStyleCnt="3"/>
      <dgm:spPr/>
      <dgm:t>
        <a:bodyPr/>
        <a:lstStyle/>
        <a:p>
          <a:endParaRPr lang="en-US"/>
        </a:p>
      </dgm:t>
    </dgm:pt>
    <dgm:pt modelId="{DF65157E-931A-4043-B6AA-8BF8F795D75A}" type="pres">
      <dgm:prSet presAssocID="{F26DBEF5-867A-D54F-B44E-0AB5BBDADB09}" presName="node" presStyleLbl="node1" presStyleIdx="2" presStyleCnt="3" custScaleX="111336" custScaleY="83760" custRadScaleRad="165641" custRadScaleInc="25129">
        <dgm:presLayoutVars>
          <dgm:bulletEnabled val="1"/>
        </dgm:presLayoutVars>
      </dgm:prSet>
      <dgm:spPr/>
      <dgm:t>
        <a:bodyPr/>
        <a:lstStyle/>
        <a:p>
          <a:endParaRPr lang="en-US"/>
        </a:p>
      </dgm:t>
    </dgm:pt>
    <dgm:pt modelId="{F50097E0-8079-6D44-B536-48FC967B6E37}" type="pres">
      <dgm:prSet presAssocID="{630FFCB9-E63B-6E49-BC13-B269548E4662}" presName="sibTrans" presStyleLbl="sibTrans2D1" presStyleIdx="2" presStyleCnt="3" custLinFactNeighborX="-15656" custLinFactNeighborY="-2234"/>
      <dgm:spPr/>
      <dgm:t>
        <a:bodyPr/>
        <a:lstStyle/>
        <a:p>
          <a:endParaRPr lang="en-US"/>
        </a:p>
      </dgm:t>
    </dgm:pt>
    <dgm:pt modelId="{A252908B-3402-C541-8588-CD065DE42557}" type="pres">
      <dgm:prSet presAssocID="{630FFCB9-E63B-6E49-BC13-B269548E4662}" presName="connectorText" presStyleLbl="sibTrans2D1" presStyleIdx="2" presStyleCnt="3"/>
      <dgm:spPr/>
      <dgm:t>
        <a:bodyPr/>
        <a:lstStyle/>
        <a:p>
          <a:endParaRPr lang="en-US"/>
        </a:p>
      </dgm:t>
    </dgm:pt>
  </dgm:ptLst>
  <dgm:cxnLst>
    <dgm:cxn modelId="{A04EF67F-5565-0D44-AC0C-93B84F331006}" type="presOf" srcId="{A98EA92A-DC03-6841-90FD-5BA70EE6AF75}" destId="{042828C3-0909-3C4F-A07E-275B9DA973CE}" srcOrd="1" destOrd="0" presId="urn:microsoft.com/office/officeart/2005/8/layout/cycle2"/>
    <dgm:cxn modelId="{5B649AFA-5135-8948-A092-F873BB6FE5E7}" type="presOf" srcId="{630FFCB9-E63B-6E49-BC13-B269548E4662}" destId="{A252908B-3402-C541-8588-CD065DE42557}" srcOrd="1" destOrd="0" presId="urn:microsoft.com/office/officeart/2005/8/layout/cycle2"/>
    <dgm:cxn modelId="{4C18C52F-428F-7743-A65C-289BA26E3814}" type="presOf" srcId="{A98EA92A-DC03-6841-90FD-5BA70EE6AF75}" destId="{906DA312-B5AA-6440-B63A-53E1D439D541}" srcOrd="0" destOrd="0" presId="urn:microsoft.com/office/officeart/2005/8/layout/cycle2"/>
    <dgm:cxn modelId="{99B684A1-2639-9343-BAF3-5FF686159708}" srcId="{A55F29B7-9FCB-214A-9BFA-730513CA4755}" destId="{1EA552CD-80F3-AA4A-9E92-1358A9019D15}" srcOrd="1" destOrd="0" parTransId="{D6BAB4CA-7000-9E42-8987-EBC9B8B17860}" sibTransId="{5F571943-FCCA-9F4F-8DDB-68400C8E73B4}"/>
    <dgm:cxn modelId="{9CF9603E-D0D5-BB41-AAC8-1ADD0671CBCC}" srcId="{A55F29B7-9FCB-214A-9BFA-730513CA4755}" destId="{F26DBEF5-867A-D54F-B44E-0AB5BBDADB09}" srcOrd="2" destOrd="0" parTransId="{02937EB6-A682-A34B-A648-F5F71740C71E}" sibTransId="{630FFCB9-E63B-6E49-BC13-B269548E4662}"/>
    <dgm:cxn modelId="{15ADF40E-D660-8E46-B7A9-F6BD03B6486A}" type="presOf" srcId="{5F571943-FCCA-9F4F-8DDB-68400C8E73B4}" destId="{EB2F7871-4219-CF45-BE40-5FCC8B85DEE1}" srcOrd="1" destOrd="0" presId="urn:microsoft.com/office/officeart/2005/8/layout/cycle2"/>
    <dgm:cxn modelId="{6A96D2CA-C83F-DE44-A24D-801B0F0AE2D5}" type="presOf" srcId="{630FFCB9-E63B-6E49-BC13-B269548E4662}" destId="{F50097E0-8079-6D44-B536-48FC967B6E37}" srcOrd="0" destOrd="0" presId="urn:microsoft.com/office/officeart/2005/8/layout/cycle2"/>
    <dgm:cxn modelId="{1D4C051F-37D6-B747-B414-D8B1E6C719B0}" type="presOf" srcId="{1EA552CD-80F3-AA4A-9E92-1358A9019D15}" destId="{7893B0AC-C258-874F-8690-6C2EF39106E7}" srcOrd="0" destOrd="0" presId="urn:microsoft.com/office/officeart/2005/8/layout/cycle2"/>
    <dgm:cxn modelId="{EB9304EC-823E-D24C-8357-A5E61FAC86C1}" type="presOf" srcId="{A55F29B7-9FCB-214A-9BFA-730513CA4755}" destId="{8019E66A-80E2-7B48-BD8A-9FCA72508BC7}" srcOrd="0" destOrd="0" presId="urn:microsoft.com/office/officeart/2005/8/layout/cycle2"/>
    <dgm:cxn modelId="{7E1CD582-0D9D-454F-939A-F96D78E13CA3}" type="presOf" srcId="{E9DB44DF-94E8-9941-965D-9BFD64B454AF}" destId="{8BDC7908-2DB0-4247-ADBE-684CE4B69EC7}" srcOrd="0" destOrd="0" presId="urn:microsoft.com/office/officeart/2005/8/layout/cycle2"/>
    <dgm:cxn modelId="{261BF0B6-D5D2-D840-878D-CBAC2012A279}" srcId="{A55F29B7-9FCB-214A-9BFA-730513CA4755}" destId="{E9DB44DF-94E8-9941-965D-9BFD64B454AF}" srcOrd="0" destOrd="0" parTransId="{20E6B4E0-7EF1-924D-A280-F6059659D550}" sibTransId="{A98EA92A-DC03-6841-90FD-5BA70EE6AF75}"/>
    <dgm:cxn modelId="{2A72FA66-E0B9-D04F-9A2C-727CF85AA914}" type="presOf" srcId="{F26DBEF5-867A-D54F-B44E-0AB5BBDADB09}" destId="{DF65157E-931A-4043-B6AA-8BF8F795D75A}" srcOrd="0" destOrd="0" presId="urn:microsoft.com/office/officeart/2005/8/layout/cycle2"/>
    <dgm:cxn modelId="{16590826-7EE7-9346-8FFE-4E66B4EC77EE}" type="presOf" srcId="{5F571943-FCCA-9F4F-8DDB-68400C8E73B4}" destId="{D822C313-60F2-9343-8490-187DCF275D60}" srcOrd="0" destOrd="0" presId="urn:microsoft.com/office/officeart/2005/8/layout/cycle2"/>
    <dgm:cxn modelId="{61D935C1-B330-664B-BF2A-D2A5C3365DC5}" type="presParOf" srcId="{8019E66A-80E2-7B48-BD8A-9FCA72508BC7}" destId="{8BDC7908-2DB0-4247-ADBE-684CE4B69EC7}" srcOrd="0" destOrd="0" presId="urn:microsoft.com/office/officeart/2005/8/layout/cycle2"/>
    <dgm:cxn modelId="{4B06F5FE-399E-2C48-8B57-04D605C55EED}" type="presParOf" srcId="{8019E66A-80E2-7B48-BD8A-9FCA72508BC7}" destId="{906DA312-B5AA-6440-B63A-53E1D439D541}" srcOrd="1" destOrd="0" presId="urn:microsoft.com/office/officeart/2005/8/layout/cycle2"/>
    <dgm:cxn modelId="{4B0347C6-0454-3842-8FC3-D7117A65711A}" type="presParOf" srcId="{906DA312-B5AA-6440-B63A-53E1D439D541}" destId="{042828C3-0909-3C4F-A07E-275B9DA973CE}" srcOrd="0" destOrd="0" presId="urn:microsoft.com/office/officeart/2005/8/layout/cycle2"/>
    <dgm:cxn modelId="{BCF30F22-055F-2C49-A13B-578491108A70}" type="presParOf" srcId="{8019E66A-80E2-7B48-BD8A-9FCA72508BC7}" destId="{7893B0AC-C258-874F-8690-6C2EF39106E7}" srcOrd="2" destOrd="0" presId="urn:microsoft.com/office/officeart/2005/8/layout/cycle2"/>
    <dgm:cxn modelId="{EF811137-818F-1747-9A23-07679C0148A4}" type="presParOf" srcId="{8019E66A-80E2-7B48-BD8A-9FCA72508BC7}" destId="{D822C313-60F2-9343-8490-187DCF275D60}" srcOrd="3" destOrd="0" presId="urn:microsoft.com/office/officeart/2005/8/layout/cycle2"/>
    <dgm:cxn modelId="{FB368543-0C0E-2B44-97AC-0C9060EC7ED4}" type="presParOf" srcId="{D822C313-60F2-9343-8490-187DCF275D60}" destId="{EB2F7871-4219-CF45-BE40-5FCC8B85DEE1}" srcOrd="0" destOrd="0" presId="urn:microsoft.com/office/officeart/2005/8/layout/cycle2"/>
    <dgm:cxn modelId="{6EE0C056-A8D4-4D47-90F3-C38F84D3E33A}" type="presParOf" srcId="{8019E66A-80E2-7B48-BD8A-9FCA72508BC7}" destId="{DF65157E-931A-4043-B6AA-8BF8F795D75A}" srcOrd="4" destOrd="0" presId="urn:microsoft.com/office/officeart/2005/8/layout/cycle2"/>
    <dgm:cxn modelId="{2C8BF211-9577-2744-B373-C561732F5BF8}" type="presParOf" srcId="{8019E66A-80E2-7B48-BD8A-9FCA72508BC7}" destId="{F50097E0-8079-6D44-B536-48FC967B6E37}" srcOrd="5" destOrd="0" presId="urn:microsoft.com/office/officeart/2005/8/layout/cycle2"/>
    <dgm:cxn modelId="{11C1B7DF-1D30-084F-954E-13224FF88CC1}" type="presParOf" srcId="{F50097E0-8079-6D44-B536-48FC967B6E37}" destId="{A252908B-3402-C541-8588-CD065DE42557}"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DC7908-2DB0-4247-ADBE-684CE4B69EC7}">
      <dsp:nvSpPr>
        <dsp:cNvPr id="0" name=""/>
        <dsp:cNvSpPr/>
      </dsp:nvSpPr>
      <dsp:spPr>
        <a:xfrm>
          <a:off x="1567597" y="177855"/>
          <a:ext cx="2450608" cy="1806549"/>
        </a:xfrm>
        <a:prstGeom prst="ellipse">
          <a:avLst/>
        </a:prstGeom>
        <a:gradFill rotWithShape="0">
          <a:gsLst>
            <a:gs pos="0">
              <a:schemeClr val="accent5">
                <a:lumMod val="7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Control</a:t>
          </a:r>
        </a:p>
        <a:p>
          <a:pPr lvl="0" algn="ctr" defTabSz="1066800">
            <a:lnSpc>
              <a:spcPct val="90000"/>
            </a:lnSpc>
            <a:spcBef>
              <a:spcPct val="0"/>
            </a:spcBef>
            <a:spcAft>
              <a:spcPct val="35000"/>
            </a:spcAft>
          </a:pPr>
          <a:r>
            <a:rPr lang="en-US" sz="2400" kern="1200" dirty="0" smtClean="0"/>
            <a:t>Programming</a:t>
          </a:r>
          <a:endParaRPr lang="en-US" sz="2000" kern="1200" dirty="0"/>
        </a:p>
      </dsp:txBody>
      <dsp:txXfrm>
        <a:off x="1926480" y="442418"/>
        <a:ext cx="1732842" cy="1277423"/>
      </dsp:txXfrm>
    </dsp:sp>
    <dsp:sp modelId="{906DA312-B5AA-6440-B63A-53E1D439D541}">
      <dsp:nvSpPr>
        <dsp:cNvPr id="0" name=""/>
        <dsp:cNvSpPr/>
      </dsp:nvSpPr>
      <dsp:spPr>
        <a:xfrm rot="3409910">
          <a:off x="3348827" y="2098316"/>
          <a:ext cx="627413" cy="67493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a:off x="3391450" y="2154525"/>
        <a:ext cx="439189" cy="404962"/>
      </dsp:txXfrm>
    </dsp:sp>
    <dsp:sp modelId="{7893B0AC-C258-874F-8690-6C2EF39106E7}">
      <dsp:nvSpPr>
        <dsp:cNvPr id="0" name=""/>
        <dsp:cNvSpPr/>
      </dsp:nvSpPr>
      <dsp:spPr>
        <a:xfrm>
          <a:off x="3248833" y="2812573"/>
          <a:ext cx="2447428" cy="1676881"/>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Pre-deployment Verification</a:t>
          </a:r>
          <a:endParaRPr lang="en-US" sz="2400" kern="1200" dirty="0"/>
        </a:p>
      </dsp:txBody>
      <dsp:txXfrm>
        <a:off x="3607251" y="3058147"/>
        <a:ext cx="1730592" cy="1185733"/>
      </dsp:txXfrm>
    </dsp:sp>
    <dsp:sp modelId="{D822C313-60F2-9343-8490-187DCF275D60}">
      <dsp:nvSpPr>
        <dsp:cNvPr id="0" name=""/>
        <dsp:cNvSpPr/>
      </dsp:nvSpPr>
      <dsp:spPr>
        <a:xfrm rot="10897749">
          <a:off x="2481647" y="3264643"/>
          <a:ext cx="543030" cy="67493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10800000">
        <a:off x="2644523" y="3401946"/>
        <a:ext cx="380121" cy="404962"/>
      </dsp:txXfrm>
    </dsp:sp>
    <dsp:sp modelId="{DF65157E-931A-4043-B6AA-8BF8F795D75A}">
      <dsp:nvSpPr>
        <dsp:cNvPr id="0" name=""/>
        <dsp:cNvSpPr/>
      </dsp:nvSpPr>
      <dsp:spPr>
        <a:xfrm>
          <a:off x="0" y="2717949"/>
          <a:ext cx="2226509" cy="1675041"/>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Monitoring</a:t>
          </a:r>
          <a:endParaRPr lang="en-US" sz="2400" kern="1200" dirty="0"/>
        </a:p>
      </dsp:txBody>
      <dsp:txXfrm>
        <a:off x="326065" y="2963253"/>
        <a:ext cx="1574379" cy="1184433"/>
      </dsp:txXfrm>
    </dsp:sp>
    <dsp:sp modelId="{F50097E0-8079-6D44-B536-48FC967B6E37}">
      <dsp:nvSpPr>
        <dsp:cNvPr id="0" name=""/>
        <dsp:cNvSpPr/>
      </dsp:nvSpPr>
      <dsp:spPr>
        <a:xfrm rot="18250181">
          <a:off x="1535478" y="2010510"/>
          <a:ext cx="589766" cy="67493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a:off x="1574257" y="2218691"/>
        <a:ext cx="412836" cy="40496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56720B-BA7E-E04F-BE52-0060920185B2}" type="datetimeFigureOut">
              <a:rPr lang="en-US" smtClean="0"/>
              <a:t>12/2/16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CCF1AE-CE31-E14E-AA77-4246B53B636F}" type="slidenum">
              <a:rPr lang="en-US" smtClean="0"/>
              <a:t>‹#›</a:t>
            </a:fld>
            <a:endParaRPr lang="en-US"/>
          </a:p>
        </p:txBody>
      </p:sp>
    </p:spTree>
    <p:extLst>
      <p:ext uri="{BB962C8B-B14F-4D97-AF65-F5344CB8AC3E}">
        <p14:creationId xmlns:p14="http://schemas.microsoft.com/office/powerpoint/2010/main" val="63630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smtClean="0">
                <a:latin typeface="Lucida Grande" charset="0"/>
                <a:cs typeface="Lucida Grande" charset="0"/>
                <a:sym typeface="Lucida Grande" charset="0"/>
              </a:rPr>
              <a:t>Route </a:t>
            </a:r>
            <a:r>
              <a:rPr lang="en-US" sz="2200" dirty="0" err="1" smtClean="0">
                <a:latin typeface="Lucida Grande" charset="0"/>
                <a:cs typeface="Lucida Grande" charset="0"/>
                <a:sym typeface="Lucida Grande" charset="0"/>
              </a:rPr>
              <a:t>onPacket</a:t>
            </a:r>
            <a:r>
              <a:rPr lang="en-US" sz="2200" dirty="0" smtClean="0">
                <a:latin typeface="Lucida Grande" charset="0"/>
                <a:cs typeface="Lucida Grande" charset="0"/>
                <a:sym typeface="Lucida Grande" charset="0"/>
              </a:rPr>
              <a:t>(</a:t>
            </a:r>
            <a:r>
              <a:rPr lang="en-US" sz="2200" baseline="0" dirty="0" smtClean="0">
                <a:latin typeface="Lucida Grande" charset="0"/>
                <a:cs typeface="Lucida Grande" charset="0"/>
                <a:sym typeface="Lucida Grande" charset="0"/>
              </a:rPr>
              <a:t> </a:t>
            </a:r>
            <a:r>
              <a:rPr lang="en-US" sz="2200" baseline="0" dirty="0" err="1" smtClean="0">
                <a:latin typeface="Lucida Grande" charset="0"/>
                <a:cs typeface="Lucida Grande" charset="0"/>
                <a:sym typeface="Lucida Grande" charset="0"/>
              </a:rPr>
              <a:t>pkt</a:t>
            </a:r>
            <a:r>
              <a:rPr lang="en-US" sz="2200" baseline="0" dirty="0" smtClean="0">
                <a:latin typeface="Lucida Grande" charset="0"/>
                <a:cs typeface="Lucida Grande" charset="0"/>
                <a:sym typeface="Lucida Grande" charset="0"/>
              </a:rPr>
              <a:t> )</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554912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32524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108443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400" dirty="0">
                <a:latin typeface="Lucida Grande" charset="0"/>
                <a:cs typeface="Lucida Grande" charset="0"/>
                <a:sym typeface="Lucida Grande" charset="0"/>
              </a:rPr>
              <a:t>The basic compilation algorithm is actually very simple, and we explain it here in the context of an example trace tree. For simplicity the leaves are </a:t>
            </a:r>
            <a:r>
              <a:rPr lang="en-US" sz="1400" dirty="0" smtClean="0">
                <a:latin typeface="Lucida Grande" charset="0"/>
                <a:cs typeface="Lucida Grande" charset="0"/>
                <a:sym typeface="Lucida Grande" charset="0"/>
              </a:rPr>
              <a:t>labeled </a:t>
            </a:r>
            <a:r>
              <a:rPr lang="en-US" sz="1400" dirty="0">
                <a:latin typeface="Lucida Grande" charset="0"/>
                <a:cs typeface="Lucida Grande" charset="0"/>
                <a:sym typeface="Lucida Grande" charset="0"/>
              </a:rPr>
              <a:t>with switch-specific actions, such as forward on some ports or drop.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a:t>
            </a:r>
          </a:p>
          <a:p>
            <a:r>
              <a:rPr lang="en-US" sz="1400" dirty="0">
                <a:latin typeface="Lucida Grande" charset="0"/>
                <a:cs typeface="Lucida Grande" charset="0"/>
                <a:sym typeface="Lucida Grande" charset="0"/>
              </a:rPr>
              <a:t>The leaf stores the action and the match condition can be obtained from the path from the root to the leaf. In this case, we would want to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 Of course, as we described earlier, we cannot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so instead we will generate a rule at some higher priority that matches on the condition which we wish to negate. This rule, which we call a </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barrier rule</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 ensures that the rule for the execution which we are considering only fires when the condition is false.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We observe that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False branch of the assertion node and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Finally, since the </a:t>
            </a:r>
            <a:r>
              <a:rPr lang="en-US" sz="1400" dirty="0" err="1">
                <a:latin typeface="Lucida Grande" charset="0"/>
                <a:cs typeface="Lucida Grande" charset="0"/>
                <a:sym typeface="Lucida Grande" charset="0"/>
              </a:rPr>
              <a:t>subtree</a:t>
            </a:r>
            <a:r>
              <a:rPr lang="en-US" sz="1400" dirty="0">
                <a:latin typeface="Lucida Grande" charset="0"/>
                <a:cs typeface="Lucida Grande" charset="0"/>
                <a:sym typeface="Lucida Grande" charset="0"/>
              </a:rPr>
              <a:t> under the True branch may not completely describe how to handle all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packets, some packets with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may fall through to the reach the barrier rule. Therefore, the action for the barrier rule must be </a:t>
            </a:r>
            <a:r>
              <a:rPr lang="en-US" sz="1400" dirty="0" err="1">
                <a:latin typeface="Lucida Grande" charset="0"/>
                <a:cs typeface="Lucida Grande" charset="0"/>
                <a:sym typeface="Lucida Grande" charset="0"/>
              </a:rPr>
              <a:t>ToController</a:t>
            </a:r>
            <a:r>
              <a:rPr lang="en-US" sz="1400" dirty="0">
                <a:latin typeface="Lucida Grande" charset="0"/>
                <a:cs typeface="Lucida Grande" charset="0"/>
                <a:sym typeface="Lucida Grande" charset="0"/>
              </a:rPr>
              <a:t>, so that we can continue to trace f correctly. </a:t>
            </a:r>
          </a:p>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409890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309121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1511450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relatively low rate, unreliable, nodes are highly mobile</a:t>
            </a:r>
            <a:endParaRPr lang="en-US" dirty="0"/>
          </a:p>
        </p:txBody>
      </p:sp>
      <p:sp>
        <p:nvSpPr>
          <p:cNvPr id="4" name="Slide Number Placeholder 3"/>
          <p:cNvSpPr>
            <a:spLocks noGrp="1"/>
          </p:cNvSpPr>
          <p:nvPr>
            <p:ph type="sldNum" sz="quarter" idx="10"/>
          </p:nvPr>
        </p:nvSpPr>
        <p:spPr/>
        <p:txBody>
          <a:bodyPr/>
          <a:lstStyle/>
          <a:p>
            <a:fld id="{9150E464-CD4C-9148-A6D9-3D50A9711AEB}" type="slidenum">
              <a:rPr lang="en-US" smtClean="0"/>
              <a:t>25</a:t>
            </a:fld>
            <a:endParaRPr lang="en-US"/>
          </a:p>
        </p:txBody>
      </p:sp>
    </p:spTree>
    <p:extLst>
      <p:ext uri="{BB962C8B-B14F-4D97-AF65-F5344CB8AC3E}">
        <p14:creationId xmlns:p14="http://schemas.microsoft.com/office/powerpoint/2010/main" val="2081964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a:t>
            </a:fld>
            <a:endParaRPr lang="en-US"/>
          </a:p>
        </p:txBody>
      </p:sp>
    </p:spTree>
    <p:extLst>
      <p:ext uri="{BB962C8B-B14F-4D97-AF65-F5344CB8AC3E}">
        <p14:creationId xmlns:p14="http://schemas.microsoft.com/office/powerpoint/2010/main" val="1899131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a:t>
            </a:fld>
            <a:endParaRPr lang="en-US"/>
          </a:p>
        </p:txBody>
      </p:sp>
    </p:spTree>
    <p:extLst>
      <p:ext uri="{BB962C8B-B14F-4D97-AF65-F5344CB8AC3E}">
        <p14:creationId xmlns:p14="http://schemas.microsoft.com/office/powerpoint/2010/main" val="1356722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a:t>
            </a:fld>
            <a:endParaRPr lang="en-US"/>
          </a:p>
        </p:txBody>
      </p:sp>
    </p:spTree>
    <p:extLst>
      <p:ext uri="{BB962C8B-B14F-4D97-AF65-F5344CB8AC3E}">
        <p14:creationId xmlns:p14="http://schemas.microsoft.com/office/powerpoint/2010/main" val="1788788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extLst>
      <p:ext uri="{BB962C8B-B14F-4D97-AF65-F5344CB8AC3E}">
        <p14:creationId xmlns:p14="http://schemas.microsoft.com/office/powerpoint/2010/main" val="2085477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dirty="0" smtClean="0">
                <a:latin typeface="Lucida Grande" charset="0"/>
                <a:cs typeface="Lucida Grande" charset="0"/>
                <a:sym typeface="Lucida Grande" charset="0"/>
              </a:rPr>
              <a:t>On the other hand implementing algorithmic policies is challenging. </a:t>
            </a:r>
          </a:p>
          <a:p>
            <a:r>
              <a:rPr lang="en-US" sz="2200" dirty="0" smtClean="0">
                <a:latin typeface="Lucida Grande" charset="0"/>
                <a:cs typeface="Lucida Grande" charset="0"/>
                <a:sym typeface="Lucida Grande" charset="0"/>
              </a:rPr>
              <a:t>We know that naive solutions -- process every packet at controller or use only exact match rules -- perform poorly.</a:t>
            </a:r>
          </a:p>
          <a:p>
            <a:r>
              <a:rPr lang="en-US" sz="2200" dirty="0" smtClean="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657422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800" dirty="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works by repeatedly executing the user</a:t>
            </a:r>
            <a:r>
              <a:rPr lang="ja-JP" altLang="en-US" sz="1800" dirty="0">
                <a:latin typeface="Arial"/>
                <a:cs typeface="Lucida Grande" charset="0"/>
                <a:sym typeface="Lucida Grande" charset="0"/>
              </a:rPr>
              <a:t>’</a:t>
            </a:r>
            <a:r>
              <a:rPr lang="en-US" sz="1800" dirty="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then accumulates these traces into a trace tree, which is a partial decision tree of the input algorithmic policy, f.</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extLst>
      <p:ext uri="{BB962C8B-B14F-4D97-AF65-F5344CB8AC3E}">
        <p14:creationId xmlns:p14="http://schemas.microsoft.com/office/powerpoint/2010/main" val="941660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521534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736753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EF1002B-7A61-EF48-BE2B-4A75618C59DA}" type="datetimeFigureOut">
              <a:rPr lang="en-US" smtClean="0"/>
              <a:t>12/2/16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853439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F1002B-7A61-EF48-BE2B-4A75618C59DA}" type="datetimeFigureOut">
              <a:rPr lang="en-US" smtClean="0"/>
              <a:t>12/2/16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413579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F1002B-7A61-EF48-BE2B-4A75618C59DA}" type="datetimeFigureOut">
              <a:rPr lang="en-US" smtClean="0"/>
              <a:t>12/2/16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1765457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F1002B-7A61-EF48-BE2B-4A75618C59DA}" type="datetimeFigureOut">
              <a:rPr lang="en-US" smtClean="0"/>
              <a:t>12/2/16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720045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EF1002B-7A61-EF48-BE2B-4A75618C59DA}" type="datetimeFigureOut">
              <a:rPr lang="en-US" smtClean="0"/>
              <a:t>12/2/16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731661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F1002B-7A61-EF48-BE2B-4A75618C59DA}" type="datetimeFigureOut">
              <a:rPr lang="en-US" smtClean="0"/>
              <a:t>12/2/16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547299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F1002B-7A61-EF48-BE2B-4A75618C59DA}" type="datetimeFigureOut">
              <a:rPr lang="en-US" smtClean="0"/>
              <a:t>12/2/16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794841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EF1002B-7A61-EF48-BE2B-4A75618C59DA}" type="datetimeFigureOut">
              <a:rPr lang="en-US" smtClean="0"/>
              <a:t>12/2/16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1553091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F1002B-7A61-EF48-BE2B-4A75618C59DA}" type="datetimeFigureOut">
              <a:rPr lang="en-US" smtClean="0"/>
              <a:t>12/2/16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151481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F1002B-7A61-EF48-BE2B-4A75618C59DA}" type="datetimeFigureOut">
              <a:rPr lang="en-US" smtClean="0"/>
              <a:t>12/2/16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1174188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F1002B-7A61-EF48-BE2B-4A75618C59DA}" type="datetimeFigureOut">
              <a:rPr lang="en-US" smtClean="0"/>
              <a:t>12/2/16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13535257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F1002B-7A61-EF48-BE2B-4A75618C59DA}" type="datetimeFigureOut">
              <a:rPr lang="en-US" smtClean="0"/>
              <a:t>12/2/16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5292D-293A-9440-9324-E7D915E34C11}" type="slidenum">
              <a:rPr lang="en-US" smtClean="0"/>
              <a:t>‹#›</a:t>
            </a:fld>
            <a:endParaRPr lang="en-US"/>
          </a:p>
        </p:txBody>
      </p:sp>
    </p:spTree>
    <p:extLst>
      <p:ext uri="{BB962C8B-B14F-4D97-AF65-F5344CB8AC3E}">
        <p14:creationId xmlns:p14="http://schemas.microsoft.com/office/powerpoint/2010/main" val="9762377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2.wdp"/><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png"/><Relationship Id="rId5" Type="http://schemas.microsoft.com/office/2007/relationships/hdphoto" Target="../media/hdphoto3.wdp"/><Relationship Id="rId6" Type="http://schemas.openxmlformats.org/officeDocument/2006/relationships/image" Target="../media/image9.png"/><Relationship Id="rId7" Type="http://schemas.microsoft.com/office/2007/relationships/hdphoto" Target="../media/hdphoto4.wdp"/><Relationship Id="rId8"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Dynamic and </a:t>
            </a:r>
            <a:r>
              <a:rPr lang="en-US" dirty="0" smtClean="0"/>
              <a:t>Self-Optimizing </a:t>
            </a:r>
            <a:r>
              <a:rPr lang="en-US" dirty="0"/>
              <a:t>Control Plane for Software Defined Coalitions</a:t>
            </a:r>
          </a:p>
        </p:txBody>
      </p:sp>
      <p:sp>
        <p:nvSpPr>
          <p:cNvPr id="3" name="Subtitle 2"/>
          <p:cNvSpPr>
            <a:spLocks noGrp="1"/>
          </p:cNvSpPr>
          <p:nvPr>
            <p:ph type="subTitle" idx="1"/>
          </p:nvPr>
        </p:nvSpPr>
        <p:spPr>
          <a:xfrm>
            <a:off x="1524000" y="3602037"/>
            <a:ext cx="9144000" cy="2678841"/>
          </a:xfrm>
        </p:spPr>
        <p:txBody>
          <a:bodyPr>
            <a:noAutofit/>
          </a:bodyPr>
          <a:lstStyle/>
          <a:p>
            <a:endParaRPr lang="en-US" sz="3200" dirty="0" smtClean="0"/>
          </a:p>
          <a:p>
            <a:r>
              <a:rPr lang="en-US" sz="3200" dirty="0" smtClean="0"/>
              <a:t>Y. Richard Yang</a:t>
            </a:r>
          </a:p>
          <a:p>
            <a:endParaRPr lang="en-US" sz="3200" dirty="0" smtClean="0"/>
          </a:p>
          <a:p>
            <a:r>
              <a:rPr lang="en-US" sz="3200" dirty="0" smtClean="0"/>
              <a:t>ITA Cardiff Meeting</a:t>
            </a:r>
            <a:endParaRPr lang="en-US" sz="3200" dirty="0"/>
          </a:p>
          <a:p>
            <a:r>
              <a:rPr lang="en-US" sz="3200" dirty="0" smtClean="0"/>
              <a:t>Dec. 5, 2016</a:t>
            </a:r>
            <a:endParaRPr lang="en-US" sz="3200" dirty="0"/>
          </a:p>
        </p:txBody>
      </p:sp>
    </p:spTree>
    <p:extLst>
      <p:ext uri="{BB962C8B-B14F-4D97-AF65-F5344CB8AC3E}">
        <p14:creationId xmlns:p14="http://schemas.microsoft.com/office/powerpoint/2010/main" val="2547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049000" cy="1325563"/>
          </a:xfrm>
        </p:spPr>
        <p:txBody>
          <a:bodyPr/>
          <a:lstStyle/>
          <a:p>
            <a:r>
              <a:rPr lang="en-US" dirty="0" smtClean="0"/>
              <a:t>SDC </a:t>
            </a:r>
            <a:r>
              <a:rPr lang="en-US" dirty="0" smtClean="0"/>
              <a:t>Control </a:t>
            </a:r>
            <a:r>
              <a:rPr lang="en-US" dirty="0" smtClean="0"/>
              <a:t>Programming Abstraction: </a:t>
            </a:r>
            <a:r>
              <a:rPr lang="en-US" dirty="0" smtClean="0"/>
              <a:t>Initial Design (SDN)</a:t>
            </a:r>
            <a:endParaRPr lang="en-US" dirty="0"/>
          </a:p>
        </p:txBody>
      </p:sp>
      <p:grpSp>
        <p:nvGrpSpPr>
          <p:cNvPr id="5" name="Group 4"/>
          <p:cNvGrpSpPr/>
          <p:nvPr/>
        </p:nvGrpSpPr>
        <p:grpSpPr>
          <a:xfrm>
            <a:off x="2505837" y="2690037"/>
            <a:ext cx="4338714" cy="3019226"/>
            <a:chOff x="5308600" y="4744155"/>
            <a:chExt cx="2720621" cy="1471812"/>
          </a:xfrm>
        </p:grpSpPr>
        <p:pic>
          <p:nvPicPr>
            <p:cNvPr id="6" name="Picture 5"/>
            <p:cNvPicPr>
              <a:picLocks noChangeAspect="1"/>
            </p:cNvPicPr>
            <p:nvPr/>
          </p:nvPicPr>
          <p:blipFill>
            <a:blip r:embed="rId2">
              <a:alphaModFix amt="55000"/>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5308600" y="4744155"/>
              <a:ext cx="2720621" cy="1471812"/>
            </a:xfrm>
            <a:prstGeom prst="rect">
              <a:avLst/>
            </a:prstGeom>
          </p:spPr>
        </p:pic>
        <p:cxnSp>
          <p:nvCxnSpPr>
            <p:cNvPr id="7" name="Straight Arrow Connector 6"/>
            <p:cNvCxnSpPr/>
            <p:nvPr/>
          </p:nvCxnSpPr>
          <p:spPr bwMode="auto">
            <a:xfrm>
              <a:off x="5308600" y="4744155"/>
              <a:ext cx="378177" cy="25117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8" name="Freeform 7"/>
            <p:cNvSpPr/>
            <p:nvPr/>
          </p:nvSpPr>
          <p:spPr>
            <a:xfrm>
              <a:off x="5686777" y="5039528"/>
              <a:ext cx="1707444" cy="959556"/>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w="lg" len="lg"/>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9" name="Rectangle 8"/>
          <p:cNvSpPr/>
          <p:nvPr/>
        </p:nvSpPr>
        <p:spPr>
          <a:xfrm>
            <a:off x="643463" y="1893884"/>
            <a:ext cx="2567070" cy="830997"/>
          </a:xfrm>
          <a:prstGeom prst="rect">
            <a:avLst/>
          </a:prstGeom>
        </p:spPr>
        <p:txBody>
          <a:bodyPr wrap="square">
            <a:spAutoFit/>
          </a:bodyPr>
          <a:lstStyle/>
          <a:p>
            <a:r>
              <a:rPr lang="en-US" sz="2400" dirty="0" smtClean="0"/>
              <a:t>C</a:t>
            </a:r>
            <a:r>
              <a:rPr lang="en-US" sz="2400" baseline="0" dirty="0" smtClean="0"/>
              <a:t>onsider</a:t>
            </a:r>
            <a:r>
              <a:rPr lang="en-US" sz="2400" dirty="0" smtClean="0"/>
              <a:t> </a:t>
            </a:r>
            <a:r>
              <a:rPr lang="en-US" sz="2400" baseline="0" dirty="0" smtClean="0"/>
              <a:t>each </a:t>
            </a:r>
            <a:r>
              <a:rPr lang="en-US" sz="2400" baseline="0" dirty="0" err="1" smtClean="0"/>
              <a:t>pkt</a:t>
            </a:r>
            <a:r>
              <a:rPr lang="en-US" sz="2400" baseline="0" dirty="0" smtClean="0"/>
              <a:t/>
            </a:r>
            <a:br>
              <a:rPr lang="en-US" sz="2400" baseline="0" dirty="0" smtClean="0"/>
            </a:br>
            <a:r>
              <a:rPr lang="en-US" sz="2400" baseline="0" dirty="0" smtClean="0"/>
              <a:t>as a </a:t>
            </a:r>
            <a:r>
              <a:rPr lang="en-US" sz="2400" baseline="0" dirty="0" smtClean="0">
                <a:solidFill>
                  <a:srgbClr val="FF0000"/>
                </a:solidFill>
              </a:rPr>
              <a:t>request</a:t>
            </a:r>
            <a:endParaRPr lang="en-US" sz="2400" baseline="0" dirty="0"/>
          </a:p>
        </p:txBody>
      </p:sp>
      <p:sp>
        <p:nvSpPr>
          <p:cNvPr id="10" name="Rectangle 9"/>
          <p:cNvSpPr/>
          <p:nvPr/>
        </p:nvSpPr>
        <p:spPr>
          <a:xfrm>
            <a:off x="7362982" y="2075371"/>
            <a:ext cx="4693551" cy="461665"/>
          </a:xfrm>
          <a:prstGeom prst="rect">
            <a:avLst/>
          </a:prstGeom>
        </p:spPr>
        <p:txBody>
          <a:bodyPr wrap="square">
            <a:spAutoFit/>
          </a:bodyPr>
          <a:lstStyle/>
          <a:p>
            <a:r>
              <a:rPr lang="en-US" sz="2400" baseline="0" dirty="0" smtClean="0"/>
              <a:t>- Network as a </a:t>
            </a:r>
            <a:r>
              <a:rPr lang="en-US" sz="2400" baseline="0" dirty="0" smtClean="0">
                <a:solidFill>
                  <a:srgbClr val="FF0000"/>
                </a:solidFill>
              </a:rPr>
              <a:t>single virtual server</a:t>
            </a:r>
            <a:endParaRPr lang="en-US" sz="2400" baseline="0" dirty="0">
              <a:solidFill>
                <a:srgbClr val="FF0000"/>
              </a:solidFill>
            </a:endParaRPr>
          </a:p>
        </p:txBody>
      </p:sp>
      <p:sp>
        <p:nvSpPr>
          <p:cNvPr id="11" name="Rectangle 10"/>
          <p:cNvSpPr/>
          <p:nvPr/>
        </p:nvSpPr>
        <p:spPr>
          <a:xfrm>
            <a:off x="7362983" y="3841704"/>
            <a:ext cx="4524217" cy="1569660"/>
          </a:xfrm>
          <a:prstGeom prst="rect">
            <a:avLst/>
          </a:prstGeom>
        </p:spPr>
        <p:txBody>
          <a:bodyPr wrap="square">
            <a:spAutoFit/>
          </a:bodyPr>
          <a:lstStyle/>
          <a:p>
            <a:r>
              <a:rPr lang="en-US" sz="2400" baseline="0" dirty="0" smtClean="0"/>
              <a:t>- Network functions (</a:t>
            </a:r>
            <a:r>
              <a:rPr lang="en-US" sz="2400" b="1" i="1" baseline="0" dirty="0" smtClean="0">
                <a:solidFill>
                  <a:srgbClr val="C00000"/>
                </a:solidFill>
              </a:rPr>
              <a:t>logically</a:t>
            </a:r>
            <a:r>
              <a:rPr lang="en-US" sz="2400" baseline="0" dirty="0" smtClean="0"/>
              <a:t>) </a:t>
            </a:r>
            <a:r>
              <a:rPr lang="en-US" sz="2400" baseline="0" dirty="0" smtClean="0">
                <a:solidFill>
                  <a:srgbClr val="FF0000"/>
                </a:solidFill>
              </a:rPr>
              <a:t>invoked on each new </a:t>
            </a:r>
            <a:r>
              <a:rPr lang="en-US" sz="2400" baseline="0" dirty="0" err="1" smtClean="0">
                <a:solidFill>
                  <a:srgbClr val="FF0000"/>
                </a:solidFill>
              </a:rPr>
              <a:t>pkt</a:t>
            </a:r>
            <a:r>
              <a:rPr lang="en-US" sz="2400" baseline="0" dirty="0" smtClean="0"/>
              <a:t>, returning how network handles that request</a:t>
            </a:r>
            <a:endParaRPr lang="en-US" sz="2400" baseline="0" dirty="0"/>
          </a:p>
        </p:txBody>
      </p:sp>
      <p:sp>
        <p:nvSpPr>
          <p:cNvPr id="12" name="Rectangle 11"/>
          <p:cNvSpPr/>
          <p:nvPr/>
        </p:nvSpPr>
        <p:spPr>
          <a:xfrm>
            <a:off x="7362982" y="2712808"/>
            <a:ext cx="4221840" cy="830997"/>
          </a:xfrm>
          <a:prstGeom prst="rect">
            <a:avLst/>
          </a:prstGeom>
        </p:spPr>
        <p:txBody>
          <a:bodyPr wrap="square">
            <a:spAutoFit/>
          </a:bodyPr>
          <a:lstStyle/>
          <a:p>
            <a:r>
              <a:rPr lang="en-US" sz="2400" baseline="0" dirty="0" smtClean="0"/>
              <a:t>- Network functions expressed in </a:t>
            </a:r>
            <a:r>
              <a:rPr lang="en-US" sz="2400" baseline="0" dirty="0" smtClean="0">
                <a:solidFill>
                  <a:srgbClr val="FF0000"/>
                </a:solidFill>
              </a:rPr>
              <a:t>general purpose language</a:t>
            </a:r>
            <a:endParaRPr lang="en-US" sz="2400" baseline="0" dirty="0">
              <a:solidFill>
                <a:srgbClr val="FF0000"/>
              </a:solidFill>
            </a:endParaRPr>
          </a:p>
        </p:txBody>
      </p:sp>
      <p:sp>
        <p:nvSpPr>
          <p:cNvPr id="13" name="Rectangle 12"/>
          <p:cNvSpPr/>
          <p:nvPr/>
        </p:nvSpPr>
        <p:spPr>
          <a:xfrm>
            <a:off x="7430714" y="5709263"/>
            <a:ext cx="3874119" cy="830997"/>
          </a:xfrm>
          <a:prstGeom prst="rect">
            <a:avLst/>
          </a:prstGeom>
        </p:spPr>
        <p:txBody>
          <a:bodyPr wrap="square">
            <a:spAutoFit/>
          </a:bodyPr>
          <a:lstStyle/>
          <a:p>
            <a:r>
              <a:rPr lang="en-US" sz="2400" baseline="0" dirty="0" smtClean="0"/>
              <a:t>- </a:t>
            </a:r>
            <a:r>
              <a:rPr lang="en-US" sz="2400" baseline="0" dirty="0" smtClean="0">
                <a:solidFill>
                  <a:srgbClr val="FF0000"/>
                </a:solidFill>
              </a:rPr>
              <a:t>Realization of return</a:t>
            </a:r>
            <a:r>
              <a:rPr lang="en-US" sz="2400" dirty="0" smtClean="0">
                <a:solidFill>
                  <a:srgbClr val="FF0000"/>
                </a:solidFill>
              </a:rPr>
              <a:t> is opaque</a:t>
            </a:r>
            <a:r>
              <a:rPr lang="en-US" sz="2400" dirty="0" smtClean="0"/>
              <a:t>, computed by system</a:t>
            </a:r>
            <a:endParaRPr lang="en-US" sz="2400" baseline="0" dirty="0">
              <a:solidFill>
                <a:srgbClr val="FF0000"/>
              </a:solidFill>
            </a:endParaRPr>
          </a:p>
        </p:txBody>
      </p:sp>
    </p:spTree>
    <p:extLst>
      <p:ext uri="{BB962C8B-B14F-4D97-AF65-F5344CB8AC3E}">
        <p14:creationId xmlns:p14="http://schemas.microsoft.com/office/powerpoint/2010/main" val="90408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98200" cy="1325563"/>
          </a:xfrm>
        </p:spPr>
        <p:txBody>
          <a:bodyPr/>
          <a:lstStyle/>
          <a:p>
            <a:r>
              <a:rPr lang="en-US" dirty="0"/>
              <a:t>SDC Control Programming: </a:t>
            </a:r>
            <a:r>
              <a:rPr lang="en-US" dirty="0" smtClean="0"/>
              <a:t>Example</a:t>
            </a:r>
            <a:endParaRPr lang="en-US" dirty="0"/>
          </a:p>
        </p:txBody>
      </p:sp>
      <p:sp>
        <p:nvSpPr>
          <p:cNvPr id="6" name="Rectangle 5"/>
          <p:cNvSpPr>
            <a:spLocks/>
          </p:cNvSpPr>
          <p:nvPr/>
        </p:nvSpPr>
        <p:spPr bwMode="auto">
          <a:xfrm>
            <a:off x="1133324" y="2119323"/>
            <a:ext cx="10059609" cy="429610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void </a:t>
            </a:r>
            <a:r>
              <a:rPr lang="en-US" sz="1600" baseline="0" dirty="0" smtClean="0">
                <a:latin typeface="Menlo Regular" charset="0"/>
                <a:cs typeface="Menlo Regular" charset="0"/>
                <a:sym typeface="Menlo Regular" charset="0"/>
              </a:rPr>
              <a:t>f(</a:t>
            </a:r>
            <a:r>
              <a:rPr lang="en-US" sz="1600" baseline="0" dirty="0" smtClean="0">
                <a:latin typeface="Menlo Bold" charset="0"/>
                <a:cs typeface="Menlo Bold" charset="0"/>
                <a:sym typeface="Menlo Bold" charset="0"/>
              </a:rPr>
              <a:t>Packet</a:t>
            </a:r>
            <a:r>
              <a:rPr lang="en-US" sz="1600" baseline="0" dirty="0" smtClean="0">
                <a:latin typeface="Menlo Regular" charset="0"/>
                <a:cs typeface="Menlo Regular" charset="0"/>
                <a:sym typeface="Menlo Regular" charset="0"/>
              </a:rPr>
              <a:t> p) </a:t>
            </a:r>
            <a:r>
              <a:rPr lang="en-US" sz="1600" baseline="0" dirty="0">
                <a:latin typeface="Menlo Regular" charset="0"/>
                <a:cs typeface="Menlo Regular" charset="0"/>
                <a:sym typeface="Menlo Regular" charset="0"/>
              </a:rPr>
              <a:t>{</a:t>
            </a: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 !</a:t>
            </a:r>
            <a:r>
              <a:rPr lang="en-US" sz="1600" baseline="0" dirty="0" smtClean="0">
                <a:latin typeface="Menlo Bold" charset="0"/>
                <a:cs typeface="Menlo Bold" charset="0"/>
                <a:sym typeface="Menlo Bold" charset="0"/>
              </a:rPr>
              <a:t>permit</a:t>
            </a:r>
            <a:r>
              <a:rPr lang="en-US" sz="1600" baseline="0" dirty="0" smtClean="0">
                <a:latin typeface="Menlo Regular" charset="0"/>
                <a:cs typeface="Menlo Regular" charset="0"/>
                <a:sym typeface="Menlo Regular" charset="0"/>
              </a:rPr>
              <a:t>(</a:t>
            </a:r>
            <a:r>
              <a:rPr lang="en-US" sz="1600" dirty="0" smtClean="0">
                <a:solidFill>
                  <a:srgbClr val="786DC4"/>
                </a:solidFill>
                <a:latin typeface="Menlo Regular" charset="0"/>
                <a:cs typeface="Menlo Regular" charset="0"/>
                <a:sym typeface="Menlo Regular" charset="0"/>
              </a:rPr>
              <a:t>p</a:t>
            </a:r>
            <a:r>
              <a:rPr lang="en-US" sz="1600" baseline="0" dirty="0" smtClean="0">
                <a:latin typeface="Menlo Regular" charset="0"/>
                <a:cs typeface="Menlo Regular" charset="0"/>
                <a:sym typeface="Menlo Regular" charset="0"/>
              </a:rPr>
              <a:t>) )</a:t>
            </a:r>
            <a:r>
              <a:rPr lang="en-US" sz="1600" dirty="0" smtClean="0">
                <a:latin typeface="Menlo Regular" charset="0"/>
                <a:cs typeface="Menlo Regular" charset="0"/>
                <a:sym typeface="Menlo Regular" charset="0"/>
              </a:rPr>
              <a:t> </a:t>
            </a:r>
            <a:r>
              <a:rPr lang="en-US" sz="1600" dirty="0" err="1" smtClean="0">
                <a:latin typeface="Menlo Regular" charset="0"/>
                <a:cs typeface="Menlo Regular" charset="0"/>
                <a:sym typeface="Menlo Regular" charset="0"/>
              </a:rPr>
              <a:t>p.route</a:t>
            </a:r>
            <a:r>
              <a:rPr lang="en-US" sz="1600" dirty="0" smtClean="0">
                <a:latin typeface="Menlo Regular" charset="0"/>
                <a:cs typeface="Menlo Regular" charset="0"/>
                <a:sym typeface="Menlo Regular" charset="0"/>
              </a:rPr>
              <a:t> = null</a:t>
            </a: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a:t>
            </a:r>
            <a:r>
              <a:rPr lang="en-US" sz="1600" baseline="0" dirty="0">
                <a:latin typeface="Menlo Regular" charset="0"/>
                <a:cs typeface="Menlo Regular" charset="0"/>
                <a:sym typeface="Menlo Regular" charset="0"/>
              </a:rPr>
              <a:t> {</a:t>
            </a: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err="1" smtClean="0">
                <a:latin typeface="Menlo Bold" charset="0"/>
                <a:cs typeface="Menlo Bold" charset="0"/>
                <a:sym typeface="Menlo Bold" charset="0"/>
              </a:rPr>
              <a:t>EndpointProp</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sedp</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Bold" charset="0"/>
                <a:cs typeface="Menlo Bold" charset="0"/>
                <a:sym typeface="Menlo Bold" charset="0"/>
              </a:rPr>
              <a:t>hostTable</a:t>
            </a:r>
            <a:r>
              <a:rPr lang="en-US" sz="1600" baseline="0" dirty="0" smtClean="0">
                <a:latin typeface="Menlo Regular" charset="0"/>
                <a:cs typeface="Menlo Regular" charset="0"/>
                <a:sym typeface="Menlo Regular" charset="0"/>
              </a:rPr>
              <a:t>(</a:t>
            </a:r>
            <a:r>
              <a:rPr lang="en-US" sz="1600" baseline="0" dirty="0" err="1" smtClean="0">
                <a:latin typeface="Menlo Regular" charset="0"/>
                <a:cs typeface="Menlo Regular" charset="0"/>
                <a:sym typeface="Menlo Regular" charset="0"/>
              </a:rPr>
              <a:t>p.ip.</a:t>
            </a:r>
            <a:r>
              <a:rPr lang="en-US" sz="1600" dirty="0" err="1" smtClean="0">
                <a:latin typeface="Menlo Bold" charset="0"/>
                <a:cs typeface="Menlo Bold" charset="0"/>
                <a:sym typeface="Menlo Bold" charset="0"/>
              </a:rPr>
              <a:t>ip</a:t>
            </a:r>
            <a:r>
              <a:rPr lang="en-US" sz="1600" baseline="0" dirty="0" err="1" smtClean="0">
                <a:latin typeface="Menlo Bold" charset="0"/>
                <a:cs typeface="Menlo Bold" charset="0"/>
                <a:sym typeface="Menlo Bold" charset="0"/>
              </a:rPr>
              <a:t>Src</a:t>
            </a:r>
            <a:r>
              <a:rPr lang="en-US" sz="1600" baseline="0" dirty="0" smtClean="0">
                <a:latin typeface="Menlo Regular" charset="0"/>
                <a:cs typeface="Menlo Regular" charset="0"/>
                <a:sym typeface="Menlo Regular" charset="0"/>
              </a:rPr>
              <a:t>(</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    </a:t>
            </a:r>
            <a:r>
              <a:rPr lang="en-US" sz="1600" dirty="0" err="1">
                <a:latin typeface="Menlo Bold" charset="0"/>
                <a:cs typeface="Menlo Bold" charset="0"/>
                <a:sym typeface="Menlo Bold" charset="0"/>
              </a:rPr>
              <a:t>EndpointProp</a:t>
            </a:r>
            <a:r>
              <a:rPr lang="en-US" sz="1600" dirty="0">
                <a:latin typeface="Menlo Regular" charset="0"/>
                <a:cs typeface="Menlo Regular" charset="0"/>
                <a:sym typeface="Menlo Regular" charset="0"/>
              </a:rPr>
              <a:t> </a:t>
            </a:r>
            <a:r>
              <a:rPr lang="en-US" sz="1600" dirty="0" err="1" smtClean="0">
                <a:latin typeface="Menlo Regular" charset="0"/>
                <a:cs typeface="Menlo Regular" charset="0"/>
                <a:sym typeface="Menlo Regular" charset="0"/>
              </a:rPr>
              <a:t>dedp</a:t>
            </a:r>
            <a:r>
              <a:rPr lang="en-US" sz="160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Bold" charset="0"/>
                <a:cs typeface="Menlo Bold" charset="0"/>
                <a:sym typeface="Menlo Bold" charset="0"/>
              </a:rPr>
              <a:t>hostTable</a:t>
            </a:r>
            <a:r>
              <a:rPr lang="en-US" sz="1600" baseline="0" dirty="0" smtClean="0">
                <a:latin typeface="Menlo Regular" charset="0"/>
                <a:cs typeface="Menlo Regular" charset="0"/>
                <a:sym typeface="Menlo Regular" charset="0"/>
              </a:rPr>
              <a:t>(</a:t>
            </a:r>
            <a:r>
              <a:rPr lang="en-US" sz="1600" baseline="0" dirty="0" err="1" smtClean="0">
                <a:latin typeface="Menlo Regular" charset="0"/>
                <a:cs typeface="Menlo Regular" charset="0"/>
                <a:sym typeface="Menlo Regular" charset="0"/>
              </a:rPr>
              <a:t>p.ip.</a:t>
            </a:r>
            <a:r>
              <a:rPr lang="en-US" sz="1600" dirty="0" err="1" smtClean="0">
                <a:latin typeface="Menlo Bold" charset="0"/>
                <a:cs typeface="Menlo Bold" charset="0"/>
                <a:sym typeface="Menlo Bold" charset="0"/>
              </a:rPr>
              <a:t>ip</a:t>
            </a:r>
            <a:r>
              <a:rPr lang="en-US" sz="1600" baseline="0" dirty="0" err="1" smtClean="0">
                <a:latin typeface="Menlo Bold" charset="0"/>
                <a:cs typeface="Menlo Bold" charset="0"/>
                <a:sym typeface="Menlo Bold" charset="0"/>
              </a:rPr>
              <a:t>Dst</a:t>
            </a:r>
            <a:r>
              <a:rPr lang="en-US" sz="1600" baseline="0" dirty="0" smtClean="0">
                <a:latin typeface="Menlo Regular" charset="0"/>
                <a:cs typeface="Menlo Regular" charset="0"/>
                <a:sym typeface="Menlo Regular" charset="0"/>
              </a:rPr>
              <a:t>());</a:t>
            </a: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dirty="0">
                <a:latin typeface="Menlo Regular" charset="0"/>
                <a:cs typeface="Menlo Regular" charset="0"/>
                <a:sym typeface="Menlo Regular" charset="0"/>
              </a:rPr>
              <a:t> </a:t>
            </a:r>
            <a:r>
              <a:rPr lang="en-US" sz="1600" dirty="0" smtClean="0">
                <a:latin typeface="Menlo Regular" charset="0"/>
                <a:cs typeface="Menlo Regular" charset="0"/>
                <a:sym typeface="Menlo Regular" charset="0"/>
              </a:rPr>
              <a:t>   </a:t>
            </a:r>
            <a:r>
              <a:rPr lang="en-US" sz="1600" dirty="0" err="1" smtClean="0">
                <a:latin typeface="Menlo Regular" charset="0"/>
                <a:cs typeface="Menlo Regular" charset="0"/>
                <a:sym typeface="Menlo Regular" charset="0"/>
              </a:rPr>
              <a:t>int</a:t>
            </a:r>
            <a:r>
              <a:rPr lang="en-US" sz="1600" dirty="0" smtClean="0">
                <a:latin typeface="Menlo Regular" charset="0"/>
                <a:cs typeface="Menlo Regular" charset="0"/>
                <a:sym typeface="Menlo Regular" charset="0"/>
              </a:rPr>
              <a:t>          rate = </a:t>
            </a:r>
            <a:r>
              <a:rPr lang="en-US" sz="1600" dirty="0" err="1" smtClean="0">
                <a:latin typeface="Menlo Regular" charset="0"/>
                <a:cs typeface="Menlo Regular" charset="0"/>
                <a:sym typeface="Menlo Regular" charset="0"/>
              </a:rPr>
              <a:t>p.te.</a:t>
            </a:r>
            <a:r>
              <a:rPr lang="en-US" sz="1600" b="1" dirty="0" err="1" smtClean="0">
                <a:latin typeface="Menlo Regular" charset="0"/>
                <a:cs typeface="Menlo Regular" charset="0"/>
                <a:sym typeface="Menlo Regular" charset="0"/>
              </a:rPr>
              <a:t>vRate</a:t>
            </a:r>
            <a:r>
              <a:rPr lang="en-US" sz="1600" dirty="0" smtClean="0">
                <a:latin typeface="Menlo Regular" charset="0"/>
                <a:cs typeface="Menlo Regular" charset="0"/>
                <a:sym typeface="Menlo Regular" charset="0"/>
              </a:rPr>
              <a:t>(); // custom protocol</a:t>
            </a:r>
            <a:br>
              <a:rPr lang="en-US" sz="1600" dirty="0" smtClean="0">
                <a:latin typeface="Menlo Regular" charset="0"/>
                <a:cs typeface="Menlo Regular" charset="0"/>
                <a:sym typeface="Menlo Regular" charset="0"/>
              </a:rPr>
            </a:br>
            <a:endParaRPr lang="en-US" sz="1600" baseline="0" dirty="0">
              <a:latin typeface="Menlo Regular" charset="0"/>
              <a:cs typeface="Menlo Regular" charset="0"/>
              <a:sym typeface="Menlo Regular" charset="0"/>
            </a:endParaRP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dirty="0" smtClean="0">
                <a:latin typeface="Menlo Regular" charset="0"/>
                <a:cs typeface="Menlo Regular" charset="0"/>
                <a:sym typeface="Menlo Regular" charset="0"/>
              </a:rPr>
              <a:t>    </a:t>
            </a:r>
            <a:r>
              <a:rPr lang="en-US" sz="1600" dirty="0" err="1" smtClean="0">
                <a:latin typeface="Menlo Regular" charset="0"/>
                <a:cs typeface="Menlo Regular" charset="0"/>
                <a:sym typeface="Menlo Regular" charset="0"/>
              </a:rPr>
              <a:t>QoSRoute</a:t>
            </a:r>
            <a:r>
              <a:rPr lang="en-US" sz="1600" dirty="0" smtClean="0">
                <a:latin typeface="Menlo Regular" charset="0"/>
                <a:cs typeface="Menlo Regular" charset="0"/>
                <a:sym typeface="Menlo Regular" charset="0"/>
              </a:rPr>
              <a:t> </a:t>
            </a:r>
            <a:r>
              <a:rPr lang="en-US" sz="1600" dirty="0" err="1">
                <a:latin typeface="Menlo Regular" charset="0"/>
                <a:cs typeface="Menlo Regular" charset="0"/>
                <a:sym typeface="Menlo Regular" charset="0"/>
              </a:rPr>
              <a:t>qr</a:t>
            </a:r>
            <a:r>
              <a:rPr lang="en-US" sz="1600" dirty="0">
                <a:latin typeface="Menlo Regular" charset="0"/>
                <a:cs typeface="Menlo Regular" charset="0"/>
                <a:sym typeface="Menlo Regular" charset="0"/>
              </a:rPr>
              <a:t> </a:t>
            </a:r>
            <a:r>
              <a:rPr lang="en-US" sz="1600" dirty="0" smtClean="0">
                <a:latin typeface="Menlo Regular" charset="0"/>
                <a:cs typeface="Menlo Regular" charset="0"/>
                <a:sym typeface="Menlo Regular" charset="0"/>
              </a:rPr>
              <a:t>= </a:t>
            </a:r>
            <a:r>
              <a:rPr lang="en-US" sz="1600" dirty="0" err="1" smtClean="0">
                <a:latin typeface="Menlo Regular" charset="0"/>
                <a:cs typeface="Menlo Regular" charset="0"/>
                <a:sym typeface="Menlo Regular" charset="0"/>
              </a:rPr>
              <a:t>routingAlg</a:t>
            </a:r>
            <a:r>
              <a:rPr lang="en-US" sz="1600" dirty="0" smtClean="0">
                <a:latin typeface="Menlo Regular" charset="0"/>
                <a:cs typeface="Menlo Regular" charset="0"/>
                <a:sym typeface="Menlo Regular" charset="0"/>
              </a:rPr>
              <a:t>(</a:t>
            </a:r>
            <a:r>
              <a:rPr lang="en-US" sz="1600" dirty="0" err="1" smtClean="0">
                <a:latin typeface="Menlo Regular" charset="0"/>
                <a:cs typeface="Menlo Regular" charset="0"/>
                <a:sym typeface="Menlo Regular" charset="0"/>
              </a:rPr>
              <a:t>sedp</a:t>
            </a:r>
            <a:r>
              <a:rPr lang="en-US" sz="1600" dirty="0">
                <a:latin typeface="Menlo Regular" charset="0"/>
                <a:cs typeface="Menlo Regular" charset="0"/>
                <a:sym typeface="Menlo Regular" charset="0"/>
              </a:rPr>
              <a:t>, </a:t>
            </a:r>
            <a:r>
              <a:rPr lang="en-US" sz="1600" dirty="0" err="1" smtClean="0">
                <a:latin typeface="Menlo Regular" charset="0"/>
                <a:cs typeface="Menlo Regular" charset="0"/>
                <a:sym typeface="Menlo Regular" charset="0"/>
              </a:rPr>
              <a:t>dedp</a:t>
            </a:r>
            <a:r>
              <a:rPr lang="en-US" sz="1600" dirty="0" smtClean="0">
                <a:latin typeface="Menlo Regular" charset="0"/>
                <a:cs typeface="Menlo Regular" charset="0"/>
                <a:sym typeface="Menlo Regular" charset="0"/>
              </a:rPr>
              <a:t>, rate);</a:t>
            </a:r>
            <a:endParaRPr lang="en-US" sz="1600" baseline="0" dirty="0" smtClean="0">
              <a:latin typeface="Menlo Regular" charset="0"/>
              <a:cs typeface="Menlo Regular" charset="0"/>
              <a:sym typeface="Menlo Regular" charset="0"/>
            </a:endParaRP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dirty="0" smtClean="0">
                <a:latin typeface="Menlo Regular" charset="0"/>
                <a:cs typeface="Menlo Regular" charset="0"/>
                <a:sym typeface="Menlo Regular" charset="0"/>
              </a:rPr>
              <a:t>    </a:t>
            </a:r>
            <a:r>
              <a:rPr lang="en-US" sz="1600" dirty="0" err="1">
                <a:latin typeface="Menlo Regular" charset="0"/>
                <a:cs typeface="Menlo Regular" charset="0"/>
                <a:sym typeface="Menlo Regular" charset="0"/>
              </a:rPr>
              <a:t>p.route</a:t>
            </a:r>
            <a:r>
              <a:rPr lang="en-US" sz="1600" dirty="0">
                <a:latin typeface="Menlo Regular" charset="0"/>
                <a:cs typeface="Menlo Regular" charset="0"/>
                <a:sym typeface="Menlo Regular" charset="0"/>
              </a:rPr>
              <a:t> = </a:t>
            </a:r>
            <a:r>
              <a:rPr lang="en-US" sz="1600" dirty="0" err="1">
                <a:latin typeface="Menlo Regular" charset="0"/>
                <a:cs typeface="Menlo Regular" charset="0"/>
                <a:sym typeface="Menlo Regular" charset="0"/>
              </a:rPr>
              <a:t>qr.route</a:t>
            </a:r>
            <a:r>
              <a:rPr lang="en-US" sz="1600" dirty="0">
                <a:latin typeface="Menlo Regular" charset="0"/>
                <a:cs typeface="Menlo Regular" charset="0"/>
                <a:sym typeface="Menlo Regular" charset="0"/>
              </a:rPr>
              <a:t>; </a:t>
            </a:r>
            <a:r>
              <a:rPr lang="en-US" sz="1600" dirty="0" err="1" smtClean="0">
                <a:latin typeface="Menlo Regular" charset="0"/>
                <a:cs typeface="Menlo Regular" charset="0"/>
                <a:sym typeface="Menlo Regular" charset="0"/>
              </a:rPr>
              <a:t>p.vrate</a:t>
            </a:r>
            <a:r>
              <a:rPr lang="en-US" sz="1600" dirty="0" smtClean="0">
                <a:latin typeface="Menlo Regular" charset="0"/>
                <a:cs typeface="Menlo Regular" charset="0"/>
                <a:sym typeface="Menlo Regular" charset="0"/>
              </a:rPr>
              <a:t> </a:t>
            </a:r>
            <a:r>
              <a:rPr lang="en-US" sz="1600" dirty="0">
                <a:latin typeface="Menlo Regular" charset="0"/>
                <a:cs typeface="Menlo Regular" charset="0"/>
                <a:sym typeface="Menlo Regular" charset="0"/>
              </a:rPr>
              <a:t>= </a:t>
            </a:r>
            <a:r>
              <a:rPr lang="en-US" sz="1600" dirty="0" err="1" smtClean="0">
                <a:latin typeface="Menlo Regular" charset="0"/>
                <a:cs typeface="Menlo Regular" charset="0"/>
                <a:sym typeface="Menlo Regular" charset="0"/>
              </a:rPr>
              <a:t>qr.rate</a:t>
            </a:r>
            <a:r>
              <a:rPr lang="en-US" sz="1600" dirty="0">
                <a:latin typeface="Menlo Regular" charset="0"/>
                <a:cs typeface="Menlo Regular" charset="0"/>
                <a:sym typeface="Menlo Regular" charset="0"/>
              </a:rPr>
              <a:t>; </a:t>
            </a:r>
            <a:endParaRPr lang="en-US" sz="1600" baseline="0" dirty="0">
              <a:latin typeface="Menlo Regular" charset="0"/>
              <a:cs typeface="Menlo Regular" charset="0"/>
              <a:sym typeface="Menlo Regular" charset="0"/>
            </a:endParaRP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  }</a:t>
            </a:r>
            <a:endParaRPr lang="en-US" sz="1600" baseline="0" dirty="0">
              <a:latin typeface="Menlo Regular" charset="0"/>
              <a:cs typeface="Menlo Regular" charset="0"/>
              <a:sym typeface="Menlo Regular" charset="0"/>
            </a:endParaRP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a:t>
            </a: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endParaRPr lang="en-US" sz="1600" baseline="0" dirty="0" smtClean="0">
              <a:latin typeface="Menlo Regular" charset="0"/>
              <a:cs typeface="Menlo Regular" charset="0"/>
              <a:sym typeface="Menlo Regular" charset="0"/>
            </a:endParaRP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dirty="0" err="1" smtClean="0">
                <a:latin typeface="Menlo Regular" charset="0"/>
                <a:cs typeface="Menlo Regular" charset="0"/>
                <a:sym typeface="Menlo Regular" charset="0"/>
              </a:rPr>
              <a:t>QoSRoute</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routingAlg</a:t>
            </a:r>
            <a:r>
              <a:rPr lang="en-US" sz="1600" baseline="0" dirty="0" smtClean="0">
                <a:latin typeface="Menlo Regular" charset="0"/>
                <a:cs typeface="Menlo Regular" charset="0"/>
                <a:sym typeface="Menlo Regular" charset="0"/>
              </a:rPr>
              <a:t>(</a:t>
            </a:r>
            <a:r>
              <a:rPr lang="en-US" sz="1600" baseline="0" dirty="0" err="1" smtClean="0">
                <a:latin typeface="Menlo Regular" charset="0"/>
                <a:cs typeface="Menlo Regular" charset="0"/>
                <a:sym typeface="Menlo Regular" charset="0"/>
              </a:rPr>
              <a:t>EndpointProp</a:t>
            </a:r>
            <a:r>
              <a:rPr lang="en-US" sz="1600" baseline="0" dirty="0" smtClean="0">
                <a:latin typeface="Menlo Regular" charset="0"/>
                <a:cs typeface="Menlo Regular" charset="0"/>
                <a:sym typeface="Menlo Regular" charset="0"/>
              </a:rPr>
              <a:t> s, </a:t>
            </a:r>
            <a:r>
              <a:rPr lang="en-US" sz="1600" baseline="0" dirty="0" err="1" smtClean="0">
                <a:latin typeface="Menlo Regular" charset="0"/>
                <a:cs typeface="Menlo Regular" charset="0"/>
                <a:sym typeface="Menlo Regular" charset="0"/>
              </a:rPr>
              <a:t>EndpointProp</a:t>
            </a:r>
            <a:r>
              <a:rPr lang="en-US" sz="1600" baseline="0" dirty="0" smtClean="0">
                <a:latin typeface="Menlo Regular" charset="0"/>
                <a:cs typeface="Menlo Regular" charset="0"/>
                <a:sym typeface="Menlo Regular" charset="0"/>
              </a:rPr>
              <a:t> d, </a:t>
            </a:r>
            <a:r>
              <a:rPr lang="en-US" sz="1600" baseline="0" dirty="0" err="1" smtClean="0">
                <a:latin typeface="Menlo Regular" charset="0"/>
                <a:cs typeface="Menlo Regular" charset="0"/>
                <a:sym typeface="Menlo Regular" charset="0"/>
              </a:rPr>
              <a:t>int</a:t>
            </a:r>
            <a:r>
              <a:rPr lang="en-US" sz="1600" baseline="0" dirty="0" smtClean="0">
                <a:latin typeface="Menlo Regular" charset="0"/>
                <a:cs typeface="Menlo Regular" charset="0"/>
                <a:sym typeface="Menlo Regular" charset="0"/>
              </a:rPr>
              <a:t> r) {</a:t>
            </a: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allowedRate</a:t>
            </a:r>
            <a:r>
              <a:rPr lang="en-US" sz="1600" baseline="0" dirty="0" smtClean="0">
                <a:latin typeface="Menlo Regular" charset="0"/>
                <a:cs typeface="Menlo Regular" charset="0"/>
                <a:sym typeface="Menlo Regular" charset="0"/>
              </a:rPr>
              <a:t>(</a:t>
            </a:r>
            <a:r>
              <a:rPr lang="en-US" sz="1600" dirty="0" smtClean="0">
                <a:latin typeface="Menlo Regular" charset="0"/>
                <a:cs typeface="Menlo Regular" charset="0"/>
                <a:sym typeface="Menlo Regular" charset="0"/>
              </a:rPr>
              <a:t>s</a:t>
            </a:r>
            <a:r>
              <a:rPr lang="en-US" sz="160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d) &lt; r )        // </a:t>
            </a:r>
            <a:r>
              <a:rPr lang="en-US" sz="1600" dirty="0" smtClean="0">
                <a:latin typeface="Menlo Regular" charset="0"/>
                <a:cs typeface="Menlo Regular" charset="0"/>
                <a:sym typeface="Menlo Regular" charset="0"/>
              </a:rPr>
              <a:t>authorization</a:t>
            </a:r>
            <a:endParaRPr lang="en-US" sz="1600" baseline="0" dirty="0" smtClean="0">
              <a:latin typeface="Menlo Regular" charset="0"/>
              <a:cs typeface="Menlo Regular" charset="0"/>
              <a:sym typeface="Menlo Regular" charset="0"/>
            </a:endParaRP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dirty="0">
                <a:latin typeface="Menlo Regular" charset="0"/>
                <a:cs typeface="Menlo Regular" charset="0"/>
                <a:sym typeface="Menlo Regular" charset="0"/>
              </a:rPr>
              <a:t> </a:t>
            </a:r>
            <a:r>
              <a:rPr lang="en-US" sz="1600" dirty="0" smtClean="0">
                <a:latin typeface="Menlo Regular" charset="0"/>
                <a:cs typeface="Menlo Regular" charset="0"/>
                <a:sym typeface="Menlo Regular" charset="0"/>
              </a:rPr>
              <a:t>    r = </a:t>
            </a:r>
            <a:r>
              <a:rPr lang="en-US" sz="1600" dirty="0" err="1">
                <a:latin typeface="Menlo Regular" charset="0"/>
                <a:cs typeface="Menlo Regular" charset="0"/>
                <a:sym typeface="Menlo Regular" charset="0"/>
              </a:rPr>
              <a:t>allowedRate</a:t>
            </a:r>
            <a:r>
              <a:rPr lang="en-US" sz="1600" dirty="0">
                <a:latin typeface="Menlo Regular" charset="0"/>
                <a:cs typeface="Menlo Regular" charset="0"/>
                <a:sym typeface="Menlo Regular" charset="0"/>
              </a:rPr>
              <a:t>(s, d</a:t>
            </a:r>
            <a:r>
              <a:rPr lang="en-US" sz="1600" dirty="0" smtClean="0">
                <a:latin typeface="Menlo Regular" charset="0"/>
                <a:cs typeface="Menlo Regular" charset="0"/>
                <a:sym typeface="Menlo Regular" charset="0"/>
              </a:rPr>
              <a:t>);</a:t>
            </a: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dirty="0">
                <a:solidFill>
                  <a:srgbClr val="B21889"/>
                </a:solidFill>
                <a:latin typeface="Menlo Regular" charset="0"/>
                <a:cs typeface="Menlo Regular" charset="0"/>
                <a:sym typeface="Menlo Regular" charset="0"/>
              </a:rPr>
              <a:t> </a:t>
            </a:r>
            <a:r>
              <a:rPr lang="en-US" sz="1600" dirty="0" smtClean="0">
                <a:solidFill>
                  <a:srgbClr val="B21889"/>
                </a:solidFill>
                <a:latin typeface="Menlo Regular" charset="0"/>
                <a:cs typeface="Menlo Regular" charset="0"/>
                <a:sym typeface="Menlo Regular" charset="0"/>
              </a:rPr>
              <a:t> return</a:t>
            </a:r>
            <a:r>
              <a:rPr lang="en-US" sz="1600" dirty="0" smtClean="0">
                <a:latin typeface="Menlo Regular" charset="0"/>
                <a:cs typeface="Menlo Regular" charset="0"/>
                <a:sym typeface="Menlo Regular" charset="0"/>
              </a:rPr>
              <a:t> </a:t>
            </a:r>
            <a:r>
              <a:rPr lang="en-US" sz="1600" dirty="0" err="1" smtClean="0">
                <a:latin typeface="Menlo Regular" charset="0"/>
                <a:cs typeface="Menlo Regular" charset="0"/>
                <a:sym typeface="Menlo Regular" charset="0"/>
              </a:rPr>
              <a:t>QoSRouting</a:t>
            </a:r>
            <a:r>
              <a:rPr lang="en-US" sz="1600" dirty="0" smtClean="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s, d, r);</a:t>
            </a: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p:txBody>
      </p:sp>
      <p:sp>
        <p:nvSpPr>
          <p:cNvPr id="7" name="Rounded Rectangular Callout 6"/>
          <p:cNvSpPr/>
          <p:nvPr/>
        </p:nvSpPr>
        <p:spPr>
          <a:xfrm>
            <a:off x="4623950" y="1288347"/>
            <a:ext cx="2046885" cy="1016300"/>
          </a:xfrm>
          <a:prstGeom prst="wedgeRoundRectCallout">
            <a:avLst>
              <a:gd name="adj1" fmla="val -126154"/>
              <a:gd name="adj2" fmla="val 51654"/>
              <a:gd name="adj3" fmla="val 16667"/>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Per-packet programming model</a:t>
            </a:r>
            <a:endParaRPr lang="en-US" sz="2000" dirty="0"/>
          </a:p>
        </p:txBody>
      </p:sp>
      <p:sp>
        <p:nvSpPr>
          <p:cNvPr id="8" name="Rounded Rectangular Callout 7"/>
          <p:cNvSpPr/>
          <p:nvPr/>
        </p:nvSpPr>
        <p:spPr>
          <a:xfrm>
            <a:off x="9026474" y="1408218"/>
            <a:ext cx="2269973" cy="1016300"/>
          </a:xfrm>
          <a:prstGeom prst="wedgeRoundRectCallout">
            <a:avLst>
              <a:gd name="adj1" fmla="val -114931"/>
              <a:gd name="adj2" fmla="val 146745"/>
              <a:gd name="adj3" fmla="val 16667"/>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t>Standard+Custom</a:t>
            </a:r>
            <a:r>
              <a:rPr lang="en-US" sz="2000" dirty="0" smtClean="0"/>
              <a:t/>
            </a:r>
            <a:br>
              <a:rPr lang="en-US" sz="2000" dirty="0" smtClean="0"/>
            </a:br>
            <a:r>
              <a:rPr lang="en-US" sz="2000" dirty="0" smtClean="0"/>
              <a:t>protocols</a:t>
            </a:r>
            <a:endParaRPr lang="en-US" sz="2000" dirty="0"/>
          </a:p>
        </p:txBody>
      </p:sp>
      <p:sp>
        <p:nvSpPr>
          <p:cNvPr id="9" name="Rounded Rectangular Callout 8"/>
          <p:cNvSpPr/>
          <p:nvPr/>
        </p:nvSpPr>
        <p:spPr>
          <a:xfrm>
            <a:off x="9356875" y="2959461"/>
            <a:ext cx="2269973" cy="1016300"/>
          </a:xfrm>
          <a:prstGeom prst="wedgeRoundRectCallout">
            <a:avLst>
              <a:gd name="adj1" fmla="val -142154"/>
              <a:gd name="adj2" fmla="val 68672"/>
              <a:gd name="adj3" fmla="val 16667"/>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Meta header to control cross layers</a:t>
            </a:r>
            <a:endParaRPr lang="en-US" sz="2000" dirty="0"/>
          </a:p>
        </p:txBody>
      </p:sp>
      <p:sp>
        <p:nvSpPr>
          <p:cNvPr id="10" name="Rounded Rectangular Callout 9"/>
          <p:cNvSpPr/>
          <p:nvPr/>
        </p:nvSpPr>
        <p:spPr>
          <a:xfrm>
            <a:off x="8602116" y="5639547"/>
            <a:ext cx="3234284" cy="1016300"/>
          </a:xfrm>
          <a:prstGeom prst="wedgeRoundRectCallout">
            <a:avLst>
              <a:gd name="adj1" fmla="val -138151"/>
              <a:gd name="adj2" fmla="val -174232"/>
              <a:gd name="adj3" fmla="val 16667"/>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Unspecified realization: Source-routing, compile, </a:t>
            </a:r>
            <a:r>
              <a:rPr lang="en-US" sz="2000" smtClean="0"/>
              <a:t>or on-demand </a:t>
            </a:r>
            <a:r>
              <a:rPr lang="en-US" sz="2000" dirty="0" smtClean="0"/>
              <a:t>at switches</a:t>
            </a:r>
            <a:endParaRPr lang="en-US" sz="2000" dirty="0"/>
          </a:p>
        </p:txBody>
      </p:sp>
    </p:spTree>
    <p:extLst>
      <p:ext uri="{BB962C8B-B14F-4D97-AF65-F5344CB8AC3E}">
        <p14:creationId xmlns:p14="http://schemas.microsoft.com/office/powerpoint/2010/main" val="199722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596900" y="12169"/>
            <a:ext cx="10515600" cy="1325563"/>
          </a:xfrm>
          <a:ln/>
        </p:spPr>
        <p:txBody>
          <a:bodyPr/>
          <a:lstStyle/>
          <a:p>
            <a:r>
              <a:rPr lang="en-US" sz="3600" dirty="0" smtClean="0"/>
              <a:t>How to Derive Code from a High-Level Description?</a:t>
            </a:r>
            <a:endParaRPr lang="en-US" sz="3600" dirty="0"/>
          </a:p>
        </p:txBody>
      </p:sp>
      <p:sp>
        <p:nvSpPr>
          <p:cNvPr id="57346" name="Rectangle 2"/>
          <p:cNvSpPr>
            <a:spLocks noGrp="1" noChangeArrowheads="1"/>
          </p:cNvSpPr>
          <p:nvPr>
            <p:ph type="body" idx="1"/>
          </p:nvPr>
        </p:nvSpPr>
        <p:spPr>
          <a:xfrm>
            <a:off x="596900" y="1337732"/>
            <a:ext cx="11162220" cy="5082823"/>
          </a:xfrm>
          <a:ln/>
        </p:spPr>
        <p:txBody>
          <a:bodyPr/>
          <a:lstStyle/>
          <a:p>
            <a:r>
              <a:rPr lang="en-US" dirty="0" smtClean="0"/>
              <a:t>A </a:t>
            </a:r>
            <a:r>
              <a:rPr lang="en-US" dirty="0" smtClean="0">
                <a:solidFill>
                  <a:srgbClr val="FF0000"/>
                </a:solidFill>
              </a:rPr>
              <a:t>library-wrapper</a:t>
            </a:r>
            <a:r>
              <a:rPr lang="en-US" dirty="0" smtClean="0"/>
              <a:t> approach: Only requirement is </a:t>
            </a:r>
            <a:r>
              <a:rPr lang="en-US" dirty="0" err="1"/>
              <a:t>onPacket</a:t>
            </a:r>
            <a:r>
              <a:rPr lang="en-US" dirty="0"/>
              <a:t> uses a simple library to access </a:t>
            </a:r>
            <a:r>
              <a:rPr lang="en-US" dirty="0" err="1"/>
              <a:t>pkt</a:t>
            </a:r>
            <a:r>
              <a:rPr lang="en-US" dirty="0"/>
              <a:t> attributes</a:t>
            </a:r>
            <a:r>
              <a:rPr lang="en-US" dirty="0" smtClean="0"/>
              <a:t>:</a:t>
            </a:r>
          </a:p>
          <a:p>
            <a:pPr lvl="1"/>
            <a:endParaRPr lang="en-US" dirty="0"/>
          </a:p>
          <a:p>
            <a:endParaRPr lang="en-US" sz="3600" dirty="0">
              <a:solidFill>
                <a:srgbClr val="800000"/>
              </a:solidFill>
            </a:endParaRPr>
          </a:p>
          <a:p>
            <a:pPr marL="0" indent="0">
              <a:buNone/>
            </a:pPr>
            <a:endParaRPr lang="en-US" sz="3600" dirty="0" smtClean="0">
              <a:solidFill>
                <a:srgbClr val="800000"/>
              </a:solidFill>
            </a:endParaRPr>
          </a:p>
          <a:p>
            <a:pPr marL="0" indent="0">
              <a:buNone/>
            </a:pPr>
            <a:endParaRPr lang="en-US" sz="3600" dirty="0">
              <a:solidFill>
                <a:srgbClr val="800000"/>
              </a:solidFill>
            </a:endParaRPr>
          </a:p>
          <a:p>
            <a:r>
              <a:rPr lang="en-US" dirty="0">
                <a:solidFill>
                  <a:srgbClr val="000000"/>
                </a:solidFill>
              </a:rPr>
              <a:t>Library provides both </a:t>
            </a:r>
            <a:r>
              <a:rPr lang="en-US" dirty="0">
                <a:solidFill>
                  <a:srgbClr val="FF0000"/>
                </a:solidFill>
              </a:rPr>
              <a:t>convenience</a:t>
            </a:r>
            <a:r>
              <a:rPr lang="en-US" dirty="0">
                <a:solidFill>
                  <a:srgbClr val="000000"/>
                </a:solidFill>
              </a:rPr>
              <a:t> and more importantly, </a:t>
            </a:r>
            <a:r>
              <a:rPr lang="en-US" dirty="0">
                <a:solidFill>
                  <a:srgbClr val="FF0000"/>
                </a:solidFill>
              </a:rPr>
              <a:t>decision dependency</a:t>
            </a:r>
            <a:r>
              <a:rPr lang="en-US" dirty="0">
                <a:solidFill>
                  <a:srgbClr val="000000"/>
                </a:solidFill>
              </a:rPr>
              <a:t>!</a:t>
            </a:r>
          </a:p>
          <a:p>
            <a:pPr lvl="1"/>
            <a:endParaRPr lang="en-US" sz="2400" dirty="0"/>
          </a:p>
        </p:txBody>
      </p:sp>
      <p:sp>
        <p:nvSpPr>
          <p:cNvPr id="10" name="Slide Number Placeholder 6"/>
          <p:cNvSpPr>
            <a:spLocks noGrp="1"/>
          </p:cNvSpPr>
          <p:nvPr>
            <p:ph type="sldNum" sz="quarter" idx="10"/>
          </p:nvPr>
        </p:nvSpPr>
        <p:spPr>
          <a:xfrm>
            <a:off x="10270337" y="6553200"/>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pic>
        <p:nvPicPr>
          <p:cNvPr id="5" name="Picture 4"/>
          <p:cNvPicPr>
            <a:picLocks noChangeAspect="1"/>
          </p:cNvPicPr>
          <p:nvPr/>
        </p:nvPicPr>
        <p:blipFill>
          <a:blip r:embed="rId3"/>
          <a:stretch>
            <a:fillRect/>
          </a:stretch>
        </p:blipFill>
        <p:spPr>
          <a:xfrm>
            <a:off x="2478102" y="2592820"/>
            <a:ext cx="6753196" cy="1286323"/>
          </a:xfrm>
          <a:prstGeom prst="rect">
            <a:avLst/>
          </a:prstGeom>
          <a:ln>
            <a:solidFill>
              <a:srgbClr val="660066"/>
            </a:solidFill>
          </a:ln>
        </p:spPr>
      </p:pic>
    </p:spTree>
    <p:extLst>
      <p:ext uri="{BB962C8B-B14F-4D97-AF65-F5344CB8AC3E}">
        <p14:creationId xmlns:p14="http://schemas.microsoft.com/office/powerpoint/2010/main" val="15409835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xfrm>
            <a:off x="838200" y="169455"/>
            <a:ext cx="10515600" cy="1325563"/>
          </a:xfrm>
          <a:ln/>
        </p:spPr>
        <p:txBody>
          <a:bodyPr/>
          <a:lstStyle/>
          <a:p>
            <a:pPr algn="ctr"/>
            <a:r>
              <a:rPr lang="en-US" sz="3600" dirty="0"/>
              <a:t>Dynamic Tracing: Abstraction to Flow Tables</a:t>
            </a:r>
          </a:p>
        </p:txBody>
      </p:sp>
      <p:grpSp>
        <p:nvGrpSpPr>
          <p:cNvPr id="63496" name="Group 8"/>
          <p:cNvGrpSpPr>
            <a:grpSpLocks/>
          </p:cNvGrpSpPr>
          <p:nvPr/>
        </p:nvGrpSpPr>
        <p:grpSpPr bwMode="auto">
          <a:xfrm>
            <a:off x="4733149" y="1292337"/>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4" y="0"/>
              <a:ext cx="744" cy="10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88" y="8"/>
              <a:ext cx="744" cy="6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2448" cy="1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grpSp>
      <p:sp>
        <p:nvSpPr>
          <p:cNvPr id="63629" name="Rectangle 141"/>
          <p:cNvSpPr>
            <a:spLocks/>
          </p:cNvSpPr>
          <p:nvPr/>
        </p:nvSpPr>
        <p:spPr bwMode="auto">
          <a:xfrm>
            <a:off x="1780875" y="1390651"/>
            <a:ext cx="2917836" cy="1085093"/>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1</a:t>
            </a:r>
            <a:r>
              <a:rPr lang="en-US" sz="1900" baseline="0" dirty="0">
                <a:solidFill>
                  <a:srgbClr val="606060"/>
                </a:solidFill>
                <a:latin typeface="Helvetica Neue" charset="0"/>
                <a:cs typeface="Helvetica Neue" charset="0"/>
                <a:sym typeface="Helvetica Neue" charset="0"/>
              </a:rPr>
              <a:t>. </a:t>
            </a:r>
            <a:r>
              <a:rPr lang="en-US" sz="1900" b="1" baseline="0" dirty="0">
                <a:solidFill>
                  <a:srgbClr val="FF0000"/>
                </a:solidFill>
                <a:latin typeface="Helvetica Neue" charset="0"/>
                <a:cs typeface="Helvetica Neue" charset="0"/>
                <a:sym typeface="Helvetica Neue" charset="0"/>
              </a:rPr>
              <a:t>Observes decision dependency</a:t>
            </a:r>
            <a:r>
              <a:rPr lang="en-US" sz="1900" baseline="0" dirty="0">
                <a:solidFill>
                  <a:srgbClr val="606060"/>
                </a:solidFill>
                <a:latin typeface="Helvetica Neue" charset="0"/>
                <a:cs typeface="Helvetica Neue" charset="0"/>
                <a:sym typeface="Helvetica Neue" charset="0"/>
              </a:rPr>
              <a:t> of </a:t>
            </a:r>
            <a:r>
              <a:rPr lang="en-US" sz="1900" baseline="0" dirty="0" err="1">
                <a:solidFill>
                  <a:srgbClr val="606060"/>
                </a:solidFill>
                <a:latin typeface="Helvetica Neue" charset="0"/>
                <a:cs typeface="Helvetica Neue" charset="0"/>
                <a:sym typeface="Helvetica Neue" charset="0"/>
              </a:rPr>
              <a:t>onPacket</a:t>
            </a:r>
            <a:r>
              <a:rPr lang="en-US" sz="1900" baseline="0" dirty="0">
                <a:solidFill>
                  <a:srgbClr val="606060"/>
                </a:solidFill>
                <a:latin typeface="Helvetica Neue" charset="0"/>
                <a:cs typeface="Helvetica Neue" charset="0"/>
                <a:sym typeface="Helvetica Neue" charset="0"/>
              </a:rPr>
              <a:t> on </a:t>
            </a:r>
            <a:r>
              <a:rPr lang="en-US" sz="1900" baseline="0" dirty="0" err="1">
                <a:solidFill>
                  <a:srgbClr val="606060"/>
                </a:solidFill>
                <a:latin typeface="Helvetica Neue" charset="0"/>
                <a:cs typeface="Helvetica Neue" charset="0"/>
                <a:sym typeface="Helvetica Neue" charset="0"/>
              </a:rPr>
              <a:t>pkt</a:t>
            </a:r>
            <a:r>
              <a:rPr lang="en-US" sz="1900" baseline="0" dirty="0">
                <a:solidFill>
                  <a:srgbClr val="606060"/>
                </a:solidFill>
                <a:latin typeface="Helvetica Neue" charset="0"/>
                <a:cs typeface="Helvetica Neue" charset="0"/>
                <a:sym typeface="Helvetica Neue" charset="0"/>
              </a:rPr>
              <a:t> attributes.</a:t>
            </a:r>
          </a:p>
        </p:txBody>
      </p:sp>
      <p:grpSp>
        <p:nvGrpSpPr>
          <p:cNvPr id="3" name="Group 2"/>
          <p:cNvGrpSpPr/>
          <p:nvPr/>
        </p:nvGrpSpPr>
        <p:grpSpPr>
          <a:xfrm>
            <a:off x="7019047" y="3145755"/>
            <a:ext cx="3410851" cy="3218357"/>
            <a:chOff x="5495046" y="3145754"/>
            <a:chExt cx="3410851" cy="3218357"/>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208363" y="3297233"/>
              <a:ext cx="2185988" cy="160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63630" name="Rectangle 142"/>
            <p:cNvSpPr>
              <a:spLocks/>
            </p:cNvSpPr>
            <p:nvPr/>
          </p:nvSpPr>
          <p:spPr bwMode="auto">
            <a:xfrm>
              <a:off x="5798791" y="5204003"/>
              <a:ext cx="3107106" cy="1160108"/>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a:spcBef>
                  <a:spcPts val="2835"/>
                </a:spcBef>
              </a:pPr>
              <a:r>
                <a:rPr lang="en-US" sz="1900" b="1" baseline="0" dirty="0">
                  <a:solidFill>
                    <a:srgbClr val="606060"/>
                  </a:solidFill>
                  <a:latin typeface="Helvetica Neue" charset="0"/>
                  <a:cs typeface="Helvetica Neue" charset="0"/>
                  <a:sym typeface="Helvetica Neue" charset="0"/>
                </a:rPr>
                <a:t>2</a:t>
              </a:r>
              <a:r>
                <a:rPr lang="en-US" sz="1900" baseline="0" dirty="0">
                  <a:solidFill>
                    <a:srgbClr val="606060"/>
                  </a:solidFill>
                  <a:latin typeface="Helvetica Neue" charset="0"/>
                  <a:cs typeface="Helvetica Neue" charset="0"/>
                  <a:sym typeface="Helvetica Neue" charset="0"/>
                </a:rPr>
                <a:t>. Builds a </a:t>
              </a:r>
              <a:r>
                <a:rPr lang="en-US" sz="1900" b="1" baseline="0" dirty="0">
                  <a:solidFill>
                    <a:srgbClr val="FF0000"/>
                  </a:solidFill>
                  <a:latin typeface="Helvetica Neue" charset="0"/>
                  <a:cs typeface="Helvetica Neue" charset="0"/>
                  <a:sym typeface="Helvetica Neue" charset="0"/>
                </a:rPr>
                <a:t>trace tree (TT)</a:t>
              </a:r>
              <a:r>
                <a:rPr lang="en-US" sz="1900" baseline="0" dirty="0">
                  <a:solidFill>
                    <a:srgbClr val="606060"/>
                  </a:solidFill>
                  <a:latin typeface="Helvetica Neue" charset="0"/>
                  <a:cs typeface="Helvetica Neue" charset="0"/>
                  <a:sym typeface="Helvetica Neue" charset="0"/>
                </a:rPr>
                <a:t>, a </a:t>
              </a:r>
              <a:r>
                <a:rPr lang="en-US" sz="1900" baseline="0" dirty="0">
                  <a:solidFill>
                    <a:srgbClr val="E46C0A"/>
                  </a:solidFill>
                  <a:latin typeface="Helvetica Neue" charset="0"/>
                  <a:cs typeface="Helvetica Neue" charset="0"/>
                  <a:sym typeface="Helvetica Neue" charset="0"/>
                </a:rPr>
                <a:t>universal</a:t>
              </a:r>
              <a:r>
                <a:rPr lang="en-US" sz="1900" baseline="0" dirty="0">
                  <a:solidFill>
                    <a:srgbClr val="606060"/>
                  </a:solidFill>
                  <a:latin typeface="Helvetica Neue" charset="0"/>
                  <a:cs typeface="Helvetica Neue" charset="0"/>
                  <a:sym typeface="Helvetica Neue" charset="0"/>
                </a:rPr>
                <a:t> (general), partial decision tree representation of any </a:t>
              </a:r>
              <a:r>
                <a:rPr lang="en-US" sz="1900" baseline="0" dirty="0" err="1">
                  <a:solidFill>
                    <a:srgbClr val="606060"/>
                  </a:solidFill>
                  <a:latin typeface="Helvetica Neue" charset="0"/>
                  <a:cs typeface="Helvetica Neue" charset="0"/>
                  <a:sym typeface="Helvetica Neue" charset="0"/>
                </a:rPr>
                <a:t>onPacket</a:t>
              </a:r>
              <a:r>
                <a:rPr lang="en-US" sz="1900" baseline="0" dirty="0">
                  <a:solidFill>
                    <a:srgbClr val="606060"/>
                  </a:solidFill>
                  <a:latin typeface="Helvetica Neue" charset="0"/>
                  <a:cs typeface="Helvetica Neue" charset="0"/>
                  <a:sym typeface="Helvetica Neue" charset="0"/>
                </a:rPr>
                <a:t>.</a:t>
              </a:r>
            </a:p>
          </p:txBody>
        </p:sp>
      </p:grpSp>
      <p:grpSp>
        <p:nvGrpSpPr>
          <p:cNvPr id="8" name="Group 7"/>
          <p:cNvGrpSpPr/>
          <p:nvPr/>
        </p:nvGrpSpPr>
        <p:grpSpPr>
          <a:xfrm>
            <a:off x="1707800"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3</a:t>
              </a:r>
              <a:r>
                <a:rPr lang="en-US" sz="1900" baseline="0" dirty="0">
                  <a:solidFill>
                    <a:srgbClr val="606060"/>
                  </a:solidFill>
                  <a:latin typeface="Helvetica Neue" charset="0"/>
                  <a:cs typeface="Helvetica Neue" charset="0"/>
                  <a:sym typeface="Helvetica Neue" charset="0"/>
                </a:rPr>
                <a:t>. </a:t>
              </a:r>
              <a:r>
                <a:rPr lang="en-US" sz="1900" b="1" baseline="0" dirty="0">
                  <a:solidFill>
                    <a:srgbClr val="FF0000"/>
                  </a:solidFill>
                  <a:latin typeface="Helvetica Neue" charset="0"/>
                  <a:cs typeface="Helvetica Neue" charset="0"/>
                  <a:sym typeface="Helvetica Neue" charset="0"/>
                </a:rPr>
                <a:t>Compile</a:t>
              </a:r>
              <a:r>
                <a:rPr lang="en-US" sz="1900" baseline="0" dirty="0">
                  <a:solidFill>
                    <a:srgbClr val="606060"/>
                  </a:solidFill>
                  <a:latin typeface="Helvetica Neue" charset="0"/>
                  <a:cs typeface="Helvetica Neue" charset="0"/>
                  <a:sym typeface="Helvetica Neue" charset="0"/>
                </a:rPr>
                <a:t> trace tree to generate flow tables (FTs).</a:t>
              </a:r>
            </a:p>
          </p:txBody>
        </p:sp>
      </p:grpSp>
      <p:sp>
        <p:nvSpPr>
          <p:cNvPr id="18" name="Slide Number Placeholder 6"/>
          <p:cNvSpPr>
            <a:spLocks noGrp="1"/>
          </p:cNvSpPr>
          <p:nvPr>
            <p:ph type="sldNum" sz="quarter" idx="10"/>
          </p:nvPr>
        </p:nvSpPr>
        <p:spPr>
          <a:xfrm>
            <a:off x="10264798"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spTree>
    <p:extLst>
      <p:ext uri="{BB962C8B-B14F-4D97-AF65-F5344CB8AC3E}">
        <p14:creationId xmlns:p14="http://schemas.microsoft.com/office/powerpoint/2010/main" val="499904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1609726" y="783994"/>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8721173" y="113111"/>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a:latin typeface="Menlo Regular" charset="0"/>
                <a:cs typeface="Menlo Regular" charset="0"/>
                <a:sym typeface="Menlo Regular" charset="0"/>
              </a:rPr>
              <a:t>EthSrc:1,</a:t>
            </a:r>
          </a:p>
          <a:p>
            <a:r>
              <a:rPr lang="en-US" sz="1500" baseline="0" dirty="0">
                <a:latin typeface="Menlo Regular" charset="0"/>
                <a:cs typeface="Menlo Regular" charset="0"/>
                <a:sym typeface="Menlo Regular" charset="0"/>
              </a:rPr>
              <a:t>EthDst:2,</a:t>
            </a: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5050393"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5541" name="Line 5"/>
          <p:cNvSpPr>
            <a:spLocks noChangeShapeType="1"/>
          </p:cNvSpPr>
          <p:nvPr/>
        </p:nvSpPr>
        <p:spPr bwMode="auto">
          <a:xfrm>
            <a:off x="6133522"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6130826" y="2368779"/>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5430088"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5441459" y="3875526"/>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6128511"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6119253"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6154407" y="362968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5549" name="Rectangle 13"/>
          <p:cNvSpPr>
            <a:spLocks/>
          </p:cNvSpPr>
          <p:nvPr/>
        </p:nvSpPr>
        <p:spPr bwMode="auto">
          <a:xfrm>
            <a:off x="6131190" y="4492548"/>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5550" name="Rectangle 14"/>
          <p:cNvSpPr>
            <a:spLocks/>
          </p:cNvSpPr>
          <p:nvPr/>
        </p:nvSpPr>
        <p:spPr bwMode="auto">
          <a:xfrm>
            <a:off x="2295525" y="84967"/>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
        <p:nvSpPr>
          <p:cNvPr id="65545" name="Rectangle 9"/>
          <p:cNvSpPr>
            <a:spLocks/>
          </p:cNvSpPr>
          <p:nvPr/>
        </p:nvSpPr>
        <p:spPr bwMode="auto">
          <a:xfrm>
            <a:off x="5812490" y="5067949"/>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1685801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6438901" y="19051"/>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9004216" y="1"/>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4783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5200444" y="2060652"/>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5237126" y="2120269"/>
            <a:ext cx="68469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4064179"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7600" name="Rectangle 16"/>
          <p:cNvSpPr>
            <a:spLocks/>
          </p:cNvSpPr>
          <p:nvPr/>
        </p:nvSpPr>
        <p:spPr bwMode="auto">
          <a:xfrm>
            <a:off x="2295525" y="84967"/>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6973789" y="65917"/>
            <a:ext cx="1415139"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6360320" y="1268410"/>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15</a:t>
            </a:fld>
            <a:endParaRPr lang="en-US" dirty="0">
              <a:solidFill>
                <a:schemeClr val="bg2"/>
              </a:solidFill>
            </a:endParaRPr>
          </a:p>
        </p:txBody>
      </p:sp>
      <p:sp>
        <p:nvSpPr>
          <p:cNvPr id="27" name="Rectangle 2"/>
          <p:cNvSpPr>
            <a:spLocks/>
          </p:cNvSpPr>
          <p:nvPr/>
        </p:nvSpPr>
        <p:spPr bwMode="auto">
          <a:xfrm>
            <a:off x="1609726" y="1097594"/>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r>
            <a:br>
              <a:rPr lang="en-US" sz="1400" baseline="0" dirty="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1991739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6438901" y="19051"/>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9004216" y="1"/>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4783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5200444" y="2060652"/>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5237126" y="2120268"/>
            <a:ext cx="70821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4064179"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7600" name="Rectangle 16"/>
          <p:cNvSpPr>
            <a:spLocks/>
          </p:cNvSpPr>
          <p:nvPr/>
        </p:nvSpPr>
        <p:spPr bwMode="auto">
          <a:xfrm>
            <a:off x="2295525" y="84967"/>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6973789" y="65917"/>
            <a:ext cx="1415139"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6360320" y="1268410"/>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a:solidFill>
                    <a:srgbClr val="FF0000"/>
                  </a:solidFill>
                  <a:latin typeface="Menlo Regular" charset="0"/>
                  <a:cs typeface="Menlo Regular" charset="0"/>
                  <a:sym typeface="Menlo Regular" charset="0"/>
                </a:rPr>
                <a:t>null</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sp>
        <p:nvSpPr>
          <p:cNvPr id="27" name="Rectangle 2"/>
          <p:cNvSpPr>
            <a:spLocks/>
          </p:cNvSpPr>
          <p:nvPr/>
        </p:nvSpPr>
        <p:spPr bwMode="auto">
          <a:xfrm>
            <a:off x="1609726" y="1097594"/>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r>
            <a:br>
              <a:rPr lang="en-US" sz="1400" baseline="0" dirty="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10115880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xfrm>
            <a:off x="723900" y="43866"/>
            <a:ext cx="10515600" cy="1325563"/>
          </a:xfrm>
          <a:ln/>
        </p:spPr>
        <p:txBody>
          <a:bodyPr/>
          <a:lstStyle/>
          <a:p>
            <a:r>
              <a:rPr lang="en-US" sz="4000" dirty="0"/>
              <a:t>Trace Tree Formal Spec</a:t>
            </a:r>
          </a:p>
        </p:txBody>
      </p:sp>
      <p:sp>
        <p:nvSpPr>
          <p:cNvPr id="2" name="Content Placeholder 1"/>
          <p:cNvSpPr>
            <a:spLocks noGrp="1"/>
          </p:cNvSpPr>
          <p:nvPr>
            <p:ph idx="1"/>
          </p:nvPr>
        </p:nvSpPr>
        <p:spPr>
          <a:xfrm>
            <a:off x="4519559" y="1027906"/>
            <a:ext cx="6018742" cy="5334000"/>
          </a:xfrm>
        </p:spPr>
        <p:txBody>
          <a:bodyPr/>
          <a:lstStyle/>
          <a:p>
            <a:r>
              <a:rPr lang="en-US" sz="2800" dirty="0"/>
              <a:t>A tree w/ 4 types of nodes</a:t>
            </a:r>
          </a:p>
          <a:p>
            <a:pPr marL="457200" lvl="1" indent="0">
              <a:buNone/>
            </a:pPr>
            <a:r>
              <a:rPr lang="en-US" sz="2400" b="1" dirty="0"/>
              <a:t>    T</a:t>
            </a:r>
            <a:r>
              <a:rPr lang="en-US" sz="2400" dirty="0"/>
              <a:t> node: assertion on packet attributes</a:t>
            </a:r>
          </a:p>
          <a:p>
            <a:pPr marL="457200" lvl="1" indent="0">
              <a:buNone/>
            </a:pPr>
            <a:r>
              <a:rPr lang="en-US" sz="2400" b="1" dirty="0"/>
              <a:t>    V</a:t>
            </a:r>
            <a:r>
              <a:rPr lang="en-US" sz="2400" dirty="0"/>
              <a:t> node: multi-way branching on a packet   </a:t>
            </a:r>
            <a:br>
              <a:rPr lang="en-US" sz="2400" dirty="0"/>
            </a:br>
            <a:r>
              <a:rPr lang="en-US" sz="2400" dirty="0"/>
              <a:t>    attribute</a:t>
            </a:r>
          </a:p>
          <a:p>
            <a:pPr marL="457200" lvl="1" indent="0">
              <a:buNone/>
            </a:pPr>
            <a:r>
              <a:rPr lang="en-US" sz="2400" b="1" dirty="0"/>
              <a:t>    L</a:t>
            </a:r>
            <a:r>
              <a:rPr lang="en-US" sz="2400" dirty="0"/>
              <a:t> node: leaf node labeled w/ action</a:t>
            </a:r>
          </a:p>
          <a:p>
            <a:pPr marL="457200" lvl="1" indent="0">
              <a:buNone/>
            </a:pPr>
            <a:r>
              <a:rPr lang="en-US" sz="2400" b="1" dirty="0"/>
              <a:t>    ?</a:t>
            </a:r>
            <a:r>
              <a:rPr lang="en-US" sz="2400" dirty="0"/>
              <a:t> node: unknown </a:t>
            </a:r>
          </a:p>
          <a:p>
            <a:r>
              <a:rPr lang="en-US" sz="2800" b="1" dirty="0"/>
              <a:t>TT search</a:t>
            </a:r>
            <a:r>
              <a:rPr lang="en-US" sz="2800" dirty="0"/>
              <a:t>: traverse tree for a given packet to determine action or no answer</a:t>
            </a:r>
          </a:p>
          <a:p>
            <a:r>
              <a:rPr lang="en-US" sz="2800" b="1" dirty="0"/>
              <a:t>TT correctness</a:t>
            </a:r>
            <a:r>
              <a:rPr lang="en-US" sz="2800" dirty="0"/>
              <a:t>: if TT records an answer for a given packet, the answer is the same as the original algorithm </a:t>
            </a:r>
          </a:p>
        </p:txBody>
      </p:sp>
      <p:grpSp>
        <p:nvGrpSpPr>
          <p:cNvPr id="5" name="Group 4"/>
          <p:cNvGrpSpPr/>
          <p:nvPr/>
        </p:nvGrpSpPr>
        <p:grpSpPr>
          <a:xfrm>
            <a:off x="1703655" y="1042632"/>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0" name="Slide Number Placeholder 6"/>
          <p:cNvSpPr>
            <a:spLocks noGrp="1"/>
          </p:cNvSpPr>
          <p:nvPr>
            <p:ph type="sldNum" sz="quarter" idx="10"/>
          </p:nvPr>
        </p:nvSpPr>
        <p:spPr>
          <a:xfrm>
            <a:off x="10287000" y="6591306"/>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cxnSp>
        <p:nvCxnSpPr>
          <p:cNvPr id="21" name="Straight Arrow Connector 20"/>
          <p:cNvCxnSpPr>
            <a:endCxn id="18" idx="3"/>
          </p:cNvCxnSpPr>
          <p:nvPr/>
        </p:nvCxnSpPr>
        <p:spPr bwMode="auto">
          <a:xfrm flipH="1" flipV="1">
            <a:off x="4114274" y="1459531"/>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4053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4120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2003779" y="3584223"/>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402679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40" name="Line 8"/>
          <p:cNvSpPr>
            <a:spLocks noChangeShapeType="1"/>
          </p:cNvSpPr>
          <p:nvPr/>
        </p:nvSpPr>
        <p:spPr bwMode="auto">
          <a:xfrm rot="10800000">
            <a:off x="5626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9" name="Line 17"/>
          <p:cNvSpPr>
            <a:spLocks noChangeShapeType="1"/>
          </p:cNvSpPr>
          <p:nvPr/>
        </p:nvSpPr>
        <p:spPr bwMode="auto">
          <a:xfrm rot="10800000" flipH="1">
            <a:off x="8603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4" name="Line 22"/>
          <p:cNvSpPr>
            <a:spLocks noChangeShapeType="1"/>
          </p:cNvSpPr>
          <p:nvPr/>
        </p:nvSpPr>
        <p:spPr bwMode="auto">
          <a:xfrm rot="10800000">
            <a:off x="7862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25" name="Rectangle 23"/>
          <p:cNvSpPr>
            <a:spLocks/>
          </p:cNvSpPr>
          <p:nvPr/>
        </p:nvSpPr>
        <p:spPr bwMode="auto">
          <a:xfrm>
            <a:off x="2299263" y="3447583"/>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
        <p:nvSpPr>
          <p:cNvPr id="27" name="Line 22"/>
          <p:cNvSpPr>
            <a:spLocks noChangeShapeType="1"/>
          </p:cNvSpPr>
          <p:nvPr/>
        </p:nvSpPr>
        <p:spPr bwMode="auto">
          <a:xfrm rot="10800000" flipH="1">
            <a:off x="7112001" y="3556000"/>
            <a:ext cx="776111" cy="451556"/>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28" name="Line 8"/>
          <p:cNvSpPr>
            <a:spLocks noChangeShapeType="1"/>
          </p:cNvSpPr>
          <p:nvPr/>
        </p:nvSpPr>
        <p:spPr bwMode="auto">
          <a:xfrm rot="10800000" flipH="1">
            <a:off x="3654779" y="2667000"/>
            <a:ext cx="2017889" cy="43744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Tree>
    <p:extLst>
      <p:ext uri="{BB962C8B-B14F-4D97-AF65-F5344CB8AC3E}">
        <p14:creationId xmlns:p14="http://schemas.microsoft.com/office/powerpoint/2010/main" val="1900230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9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965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964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964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animBg="1"/>
      <p:bldP spid="69640" grpId="1" animBg="1"/>
      <p:bldP spid="69649" grpId="0" animBg="1"/>
      <p:bldP spid="69649" grpId="1" animBg="1"/>
      <p:bldP spid="69654" grpId="0" animBg="1"/>
      <p:bldP spid="69654" grpId="1" animBg="1"/>
      <p:bldP spid="69655" grpId="0"/>
      <p:bldP spid="37" grpId="0"/>
      <p:bldP spid="25" grpId="0"/>
      <p:bldP spid="27" grpId="0" animBg="1"/>
      <p:bldP spid="27" grpId="1" animBg="1"/>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56" name="Line 24"/>
          <p:cNvSpPr>
            <a:spLocks noChangeShapeType="1"/>
          </p:cNvSpPr>
          <p:nvPr/>
        </p:nvSpPr>
        <p:spPr bwMode="auto">
          <a:xfrm rot="10800000" flipH="1">
            <a:off x="5641479" y="2664620"/>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grpSp>
        <p:nvGrpSpPr>
          <p:cNvPr id="5" name="Group 4"/>
          <p:cNvGrpSpPr/>
          <p:nvPr/>
        </p:nvGrpSpPr>
        <p:grpSpPr>
          <a:xfrm>
            <a:off x="2009776"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4177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36" name="Line 16"/>
          <p:cNvSpPr>
            <a:spLocks noChangeShapeType="1"/>
          </p:cNvSpPr>
          <p:nvPr/>
        </p:nvSpPr>
        <p:spPr bwMode="auto">
          <a:xfrm flipV="1">
            <a:off x="7130388" y="4515345"/>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38" name="Line 16"/>
          <p:cNvSpPr>
            <a:spLocks noChangeShapeType="1"/>
          </p:cNvSpPr>
          <p:nvPr/>
        </p:nvSpPr>
        <p:spPr bwMode="auto">
          <a:xfrm flipV="1">
            <a:off x="8950582" y="5373267"/>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31" name="Rectangle 23"/>
          <p:cNvSpPr>
            <a:spLocks/>
          </p:cNvSpPr>
          <p:nvPr/>
        </p:nvSpPr>
        <p:spPr bwMode="auto">
          <a:xfrm>
            <a:off x="2299263" y="3447583"/>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32"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20502666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Challenges of SDC Control Plane</a:t>
            </a:r>
            <a:endParaRPr lang="en-US" dirty="0"/>
          </a:p>
        </p:txBody>
      </p:sp>
      <p:sp>
        <p:nvSpPr>
          <p:cNvPr id="3" name="Content Placeholder 2"/>
          <p:cNvSpPr>
            <a:spLocks noGrp="1"/>
          </p:cNvSpPr>
          <p:nvPr>
            <p:ph idx="1"/>
          </p:nvPr>
        </p:nvSpPr>
        <p:spPr>
          <a:xfrm>
            <a:off x="838199" y="1825625"/>
            <a:ext cx="10764187" cy="4351338"/>
          </a:xfrm>
        </p:spPr>
        <p:txBody>
          <a:bodyPr/>
          <a:lstStyle/>
          <a:p>
            <a:r>
              <a:rPr lang="en-US" dirty="0" smtClean="0"/>
              <a:t>Dynamism: dynamic resource plane, unreliable/dynamic control plane</a:t>
            </a:r>
            <a:endParaRPr lang="en-US" dirty="0"/>
          </a:p>
          <a:p>
            <a:r>
              <a:rPr lang="en-US" dirty="0" smtClean="0"/>
              <a:t>Coalition (</a:t>
            </a:r>
            <a:r>
              <a:rPr lang="en-US" dirty="0" err="1" smtClean="0"/>
              <a:t>interdomain</a:t>
            </a:r>
            <a:r>
              <a:rPr lang="en-US" dirty="0" smtClean="0"/>
              <a:t>): </a:t>
            </a:r>
            <a:r>
              <a:rPr lang="en-US" dirty="0"/>
              <a:t>b</a:t>
            </a:r>
            <a:r>
              <a:rPr lang="en-US" dirty="0" smtClean="0"/>
              <a:t>alance between security and collaboration</a:t>
            </a:r>
            <a:endParaRPr lang="en-US" dirty="0"/>
          </a:p>
          <a:p>
            <a:r>
              <a:rPr lang="en-US" dirty="0" smtClean="0"/>
              <a:t>Multi-resources (SDN -&gt; SDC): integrated resource control</a:t>
            </a:r>
            <a:endParaRPr lang="en-US" dirty="0"/>
          </a:p>
        </p:txBody>
      </p:sp>
      <p:grpSp>
        <p:nvGrpSpPr>
          <p:cNvPr id="5" name="Group 4"/>
          <p:cNvGrpSpPr/>
          <p:nvPr/>
        </p:nvGrpSpPr>
        <p:grpSpPr>
          <a:xfrm>
            <a:off x="2502687" y="3437992"/>
            <a:ext cx="2668793" cy="874327"/>
            <a:chOff x="1550872" y="4393213"/>
            <a:chExt cx="5505427" cy="1824726"/>
          </a:xfrm>
        </p:grpSpPr>
        <p:pic>
          <p:nvPicPr>
            <p:cNvPr id="6" name="Picture 5"/>
            <p:cNvPicPr>
              <a:picLocks noChangeAspect="1"/>
            </p:cNvPicPr>
            <p:nvPr/>
          </p:nvPicPr>
          <p:blipFill>
            <a:blip r:embed="rId2">
              <a:alphaModFix amt="55000"/>
              <a:duotone>
                <a:schemeClr val="accent1">
                  <a:shade val="45000"/>
                  <a:satMod val="135000"/>
                </a:schemeClr>
                <a:prstClr val="white"/>
              </a:duotone>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7" name="Rectangle 6"/>
            <p:cNvSpPr/>
            <p:nvPr/>
          </p:nvSpPr>
          <p:spPr>
            <a:xfrm>
              <a:off x="2663073" y="4866258"/>
              <a:ext cx="3281027" cy="606333"/>
            </a:xfrm>
            <a:prstGeom prst="rect">
              <a:avLst/>
            </a:prstGeom>
          </p:spPr>
          <p:txBody>
            <a:bodyPr wrap="none">
              <a:spAutoFit/>
            </a:bodyPr>
            <a:lstStyle/>
            <a:p>
              <a:pPr algn="ctr"/>
              <a:r>
                <a:rPr lang="en-US" sz="2000" dirty="0" smtClean="0"/>
                <a:t>Control Plane</a:t>
              </a:r>
              <a:endParaRPr lang="en-US" sz="2000" dirty="0"/>
            </a:p>
          </p:txBody>
        </p:sp>
      </p:grpSp>
      <p:grpSp>
        <p:nvGrpSpPr>
          <p:cNvPr id="8" name="Group 7"/>
          <p:cNvGrpSpPr/>
          <p:nvPr/>
        </p:nvGrpSpPr>
        <p:grpSpPr>
          <a:xfrm>
            <a:off x="7853622" y="3435498"/>
            <a:ext cx="2668793" cy="874327"/>
            <a:chOff x="1550872" y="4393213"/>
            <a:chExt cx="5505427" cy="1824726"/>
          </a:xfrm>
        </p:grpSpPr>
        <p:pic>
          <p:nvPicPr>
            <p:cNvPr id="9" name="Picture 8"/>
            <p:cNvPicPr>
              <a:picLocks noChangeAspect="1"/>
            </p:cNvPicPr>
            <p:nvPr/>
          </p:nvPicPr>
          <p:blipFill>
            <a:blip r:embed="rId2">
              <a:alphaModFix amt="55000"/>
              <a:duotone>
                <a:schemeClr val="accent2">
                  <a:shade val="45000"/>
                  <a:satMod val="135000"/>
                </a:schemeClr>
                <a:prstClr val="white"/>
              </a:duotone>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10" name="Rectangle 9"/>
            <p:cNvSpPr/>
            <p:nvPr/>
          </p:nvSpPr>
          <p:spPr>
            <a:xfrm>
              <a:off x="2663073" y="4866258"/>
              <a:ext cx="3281027" cy="606333"/>
            </a:xfrm>
            <a:prstGeom prst="rect">
              <a:avLst/>
            </a:prstGeom>
          </p:spPr>
          <p:txBody>
            <a:bodyPr wrap="none">
              <a:spAutoFit/>
            </a:bodyPr>
            <a:lstStyle/>
            <a:p>
              <a:pPr algn="ctr"/>
              <a:r>
                <a:rPr lang="en-US" sz="2000" dirty="0" smtClean="0"/>
                <a:t>Control Plane</a:t>
              </a:r>
              <a:endParaRPr lang="en-US" sz="2000" dirty="0"/>
            </a:p>
          </p:txBody>
        </p:sp>
      </p:grpSp>
      <p:grpSp>
        <p:nvGrpSpPr>
          <p:cNvPr id="11" name="Group 10"/>
          <p:cNvGrpSpPr/>
          <p:nvPr/>
        </p:nvGrpSpPr>
        <p:grpSpPr>
          <a:xfrm>
            <a:off x="1078735" y="4814457"/>
            <a:ext cx="5173475" cy="1718436"/>
            <a:chOff x="1550872" y="4393213"/>
            <a:chExt cx="5505427" cy="1824726"/>
          </a:xfrm>
        </p:grpSpPr>
        <p:pic>
          <p:nvPicPr>
            <p:cNvPr id="12" name="Picture 11"/>
            <p:cNvPicPr>
              <a:picLocks noChangeAspect="1"/>
            </p:cNvPicPr>
            <p:nvPr/>
          </p:nvPicPr>
          <p:blipFill>
            <a:blip r:embed="rId2">
              <a:alphaModFix amt="55000"/>
              <a:duotone>
                <a:schemeClr val="accent1">
                  <a:shade val="45000"/>
                  <a:satMod val="135000"/>
                </a:schemeClr>
                <a:prstClr val="white"/>
              </a:duotone>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13" name="Rectangle 12"/>
            <p:cNvSpPr/>
            <p:nvPr/>
          </p:nvSpPr>
          <p:spPr>
            <a:xfrm>
              <a:off x="2328139" y="4776171"/>
              <a:ext cx="3770698" cy="1078485"/>
            </a:xfrm>
            <a:prstGeom prst="rect">
              <a:avLst/>
            </a:prstGeom>
          </p:spPr>
          <p:txBody>
            <a:bodyPr wrap="none">
              <a:spAutoFit/>
            </a:bodyPr>
            <a:lstStyle/>
            <a:p>
              <a:pPr algn="ctr"/>
              <a:r>
                <a:rPr lang="en-US" sz="2000" dirty="0" smtClean="0"/>
                <a:t>Resource Plane </a:t>
              </a:r>
              <a:br>
                <a:rPr lang="en-US" sz="2000" dirty="0" smtClean="0"/>
              </a:br>
              <a:r>
                <a:rPr lang="en-US" sz="2000" dirty="0" smtClean="0"/>
                <a:t>(Compute, Network and Storage</a:t>
              </a:r>
              <a:r>
                <a:rPr lang="en-US" sz="2000" smtClean="0"/>
                <a:t/>
              </a:r>
              <a:br>
                <a:rPr lang="en-US" sz="2000" smtClean="0"/>
              </a:br>
              <a:r>
                <a:rPr lang="en-US" sz="2000" smtClean="0"/>
                <a:t>Resources</a:t>
              </a:r>
              <a:r>
                <a:rPr lang="en-US" sz="2000" dirty="0" smtClean="0"/>
                <a:t>)</a:t>
              </a:r>
              <a:endParaRPr lang="en-US" sz="2000" dirty="0"/>
            </a:p>
          </p:txBody>
        </p:sp>
      </p:grpSp>
      <p:grpSp>
        <p:nvGrpSpPr>
          <p:cNvPr id="14" name="Group 13"/>
          <p:cNvGrpSpPr/>
          <p:nvPr/>
        </p:nvGrpSpPr>
        <p:grpSpPr>
          <a:xfrm>
            <a:off x="6685947" y="4814457"/>
            <a:ext cx="5173475" cy="1718436"/>
            <a:chOff x="1550872" y="4393213"/>
            <a:chExt cx="5505427" cy="1824726"/>
          </a:xfrm>
        </p:grpSpPr>
        <p:pic>
          <p:nvPicPr>
            <p:cNvPr id="15" name="Picture 14"/>
            <p:cNvPicPr>
              <a:picLocks noChangeAspect="1"/>
            </p:cNvPicPr>
            <p:nvPr/>
          </p:nvPicPr>
          <p:blipFill>
            <a:blip r:embed="rId2">
              <a:alphaModFix amt="55000"/>
              <a:duotone>
                <a:schemeClr val="accent2">
                  <a:shade val="45000"/>
                  <a:satMod val="135000"/>
                </a:schemeClr>
                <a:prstClr val="white"/>
              </a:duotone>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16" name="Rectangle 15"/>
            <p:cNvSpPr/>
            <p:nvPr/>
          </p:nvSpPr>
          <p:spPr>
            <a:xfrm>
              <a:off x="2328139" y="4776171"/>
              <a:ext cx="3770698" cy="1078485"/>
            </a:xfrm>
            <a:prstGeom prst="rect">
              <a:avLst/>
            </a:prstGeom>
          </p:spPr>
          <p:txBody>
            <a:bodyPr wrap="none">
              <a:spAutoFit/>
            </a:bodyPr>
            <a:lstStyle/>
            <a:p>
              <a:pPr algn="ctr"/>
              <a:r>
                <a:rPr lang="en-US" sz="2000" dirty="0" smtClean="0"/>
                <a:t>Resource Plane </a:t>
              </a:r>
              <a:br>
                <a:rPr lang="en-US" sz="2000" dirty="0" smtClean="0"/>
              </a:br>
              <a:r>
                <a:rPr lang="en-US" sz="2000" dirty="0" smtClean="0"/>
                <a:t>(Compute, Network and Storage</a:t>
              </a:r>
              <a:r>
                <a:rPr lang="en-US" sz="2000" smtClean="0"/>
                <a:t/>
              </a:r>
              <a:br>
                <a:rPr lang="en-US" sz="2000" smtClean="0"/>
              </a:br>
              <a:r>
                <a:rPr lang="en-US" sz="2000" smtClean="0"/>
                <a:t>Resources</a:t>
              </a:r>
              <a:r>
                <a:rPr lang="en-US" sz="2000" dirty="0" smtClean="0"/>
                <a:t>)</a:t>
              </a:r>
              <a:endParaRPr lang="en-US" sz="2000" dirty="0"/>
            </a:p>
          </p:txBody>
        </p:sp>
      </p:grpSp>
      <p:cxnSp>
        <p:nvCxnSpPr>
          <p:cNvPr id="21" name="Straight Arrow Connector 20"/>
          <p:cNvCxnSpPr/>
          <p:nvPr/>
        </p:nvCxnSpPr>
        <p:spPr>
          <a:xfrm>
            <a:off x="5166215" y="3807424"/>
            <a:ext cx="2577351" cy="0"/>
          </a:xfrm>
          <a:prstGeom prst="straightConnector1">
            <a:avLst/>
          </a:prstGeom>
          <a:ln w="31750">
            <a:solidFill>
              <a:schemeClr val="accent6">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988322" y="4103823"/>
            <a:ext cx="525546" cy="941267"/>
          </a:xfrm>
          <a:prstGeom prst="rect">
            <a:avLst/>
          </a:prstGeom>
        </p:spPr>
      </p:pic>
      <p:pic>
        <p:nvPicPr>
          <p:cNvPr id="26" name="Picture 25"/>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555753" y="4103823"/>
            <a:ext cx="525546" cy="941267"/>
          </a:xfrm>
          <a:prstGeom prst="rect">
            <a:avLst/>
          </a:prstGeom>
        </p:spPr>
      </p:pic>
    </p:spTree>
    <p:extLst>
      <p:ext uri="{BB962C8B-B14F-4D97-AF65-F5344CB8AC3E}">
        <p14:creationId xmlns:p14="http://schemas.microsoft.com/office/powerpoint/2010/main" val="1342864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2" name="Line 20"/>
          <p:cNvSpPr>
            <a:spLocks noChangeShapeType="1"/>
          </p:cNvSpPr>
          <p:nvPr/>
        </p:nvSpPr>
        <p:spPr bwMode="auto">
          <a:xfrm>
            <a:off x="2009776" y="6324601"/>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56" name="Line 24"/>
          <p:cNvSpPr>
            <a:spLocks noChangeShapeType="1"/>
          </p:cNvSpPr>
          <p:nvPr/>
        </p:nvSpPr>
        <p:spPr bwMode="auto">
          <a:xfrm rot="10800000" flipH="1">
            <a:off x="5641479" y="2664620"/>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7" name="Rectangle 25"/>
          <p:cNvSpPr>
            <a:spLocks/>
          </p:cNvSpPr>
          <p:nvPr/>
        </p:nvSpPr>
        <p:spPr bwMode="auto">
          <a:xfrm>
            <a:off x="4234162" y="5493693"/>
            <a:ext cx="208459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dirty="0">
                <a:latin typeface="Menlo Regular" charset="0"/>
                <a:cs typeface="Menlo Regular" charset="0"/>
                <a:sym typeface="Menlo Regular" charset="0"/>
              </a:rPr>
              <a:t>match:{</a:t>
            </a: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==22}</a:t>
            </a:r>
          </a:p>
        </p:txBody>
      </p:sp>
      <p:sp>
        <p:nvSpPr>
          <p:cNvPr id="69658" name="Rectangle 26"/>
          <p:cNvSpPr>
            <a:spLocks/>
          </p:cNvSpPr>
          <p:nvPr/>
        </p:nvSpPr>
        <p:spPr bwMode="auto">
          <a:xfrm>
            <a:off x="4177903" y="5798493"/>
            <a:ext cx="2205732"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62" name="Rectangle 30"/>
          <p:cNvSpPr>
            <a:spLocks/>
          </p:cNvSpPr>
          <p:nvPr/>
        </p:nvSpPr>
        <p:spPr bwMode="auto">
          <a:xfrm>
            <a:off x="4234161" y="5210146"/>
            <a:ext cx="1304801"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nvGrpSpPr>
          <p:cNvPr id="2" name="Group 1"/>
          <p:cNvGrpSpPr/>
          <p:nvPr/>
        </p:nvGrpSpPr>
        <p:grpSpPr>
          <a:xfrm>
            <a:off x="6113648" y="2060321"/>
            <a:ext cx="3936206" cy="4048125"/>
            <a:chOff x="4807744" y="2085975"/>
            <a:chExt cx="3936206" cy="4048125"/>
          </a:xfrm>
        </p:grpSpPr>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1</a:t>
              </a:r>
            </a:p>
          </p:txBody>
        </p:sp>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grpSp>
      <p:sp>
        <p:nvSpPr>
          <p:cNvPr id="69664" name="Oval 32"/>
          <p:cNvSpPr>
            <a:spLocks/>
          </p:cNvSpPr>
          <p:nvPr/>
        </p:nvSpPr>
        <p:spPr bwMode="auto">
          <a:xfrm>
            <a:off x="5017294" y="2857501"/>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2</a:t>
            </a:r>
          </a:p>
        </p:txBody>
      </p:sp>
      <p:grpSp>
        <p:nvGrpSpPr>
          <p:cNvPr id="4" name="Group 3"/>
          <p:cNvGrpSpPr/>
          <p:nvPr/>
        </p:nvGrpSpPr>
        <p:grpSpPr>
          <a:xfrm>
            <a:off x="2095500" y="1952626"/>
            <a:ext cx="2166056"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3</a:t>
              </a:r>
            </a:p>
          </p:txBody>
        </p:sp>
      </p:gr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39" name="Rectangle 38"/>
          <p:cNvSpPr/>
          <p:nvPr/>
        </p:nvSpPr>
        <p:spPr>
          <a:xfrm>
            <a:off x="2705101" y="897938"/>
            <a:ext cx="7113179"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baseline="0" dirty="0">
                <a:solidFill>
                  <a:srgbClr val="000090"/>
                </a:solidFill>
                <a:latin typeface="Arial" pitchFamily="-105" charset="0"/>
                <a:ea typeface="ＭＳ Ｐゴシック" pitchFamily="-105" charset="-128"/>
                <a:cs typeface="ＭＳ Ｐゴシック" pitchFamily="-105" charset="-128"/>
              </a:rPr>
              <a:t>Maple can use simple, classical in-order tree traversal to </a:t>
            </a:r>
            <a:r>
              <a:rPr lang="en-US" altLang="zh-CN" baseline="0" dirty="0">
                <a:solidFill>
                  <a:srgbClr val="C00000"/>
                </a:solidFill>
                <a:latin typeface="Arial" pitchFamily="-105" charset="0"/>
                <a:ea typeface="ＭＳ Ｐゴシック" pitchFamily="-105" charset="-128"/>
                <a:cs typeface="ＭＳ Ｐゴシック" pitchFamily="-105" charset="-128"/>
              </a:rPr>
              <a:t>automate</a:t>
            </a:r>
            <a:r>
              <a:rPr lang="en-US" altLang="zh-CN" baseline="0" dirty="0">
                <a:solidFill>
                  <a:srgbClr val="000090"/>
                </a:solidFill>
                <a:latin typeface="Arial" pitchFamily="-105" charset="0"/>
                <a:ea typeface="ＭＳ Ｐゴシック" pitchFamily="-105" charset="-128"/>
                <a:cs typeface="ＭＳ Ｐゴシック" pitchFamily="-105" charset="-128"/>
              </a:rPr>
              <a:t> generation of flow table rules!</a:t>
            </a:r>
            <a:endParaRPr lang="en-US" kern="0" baseline="0" dirty="0">
              <a:solidFill>
                <a:srgbClr val="000090"/>
              </a:solidFill>
              <a:latin typeface="Calibri"/>
              <a:ea typeface="+mn-ea"/>
              <a:cs typeface="+mn-cs"/>
            </a:endParaRPr>
          </a:p>
        </p:txBody>
      </p:sp>
      <p:sp>
        <p:nvSpPr>
          <p:cNvPr id="38"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sp>
        <p:nvSpPr>
          <p:cNvPr id="40" name="Line 16"/>
          <p:cNvSpPr>
            <a:spLocks noChangeShapeType="1"/>
          </p:cNvSpPr>
          <p:nvPr/>
        </p:nvSpPr>
        <p:spPr bwMode="auto">
          <a:xfrm flipV="1">
            <a:off x="7130388" y="4515345"/>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41" name="Line 16"/>
          <p:cNvSpPr>
            <a:spLocks noChangeShapeType="1"/>
          </p:cNvSpPr>
          <p:nvPr/>
        </p:nvSpPr>
        <p:spPr bwMode="auto">
          <a:xfrm flipV="1">
            <a:off x="8950582" y="5373267"/>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42" name="Rectangle 23"/>
          <p:cNvSpPr>
            <a:spLocks/>
          </p:cNvSpPr>
          <p:nvPr/>
        </p:nvSpPr>
        <p:spPr bwMode="auto">
          <a:xfrm>
            <a:off x="2299263" y="3447583"/>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43" name="Rectangle 29"/>
          <p:cNvSpPr>
            <a:spLocks/>
          </p:cNvSpPr>
          <p:nvPr/>
        </p:nvSpPr>
        <p:spPr bwMode="auto">
          <a:xfrm>
            <a:off x="5732980" y="6259942"/>
            <a:ext cx="615553" cy="23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sp>
        <p:nvSpPr>
          <p:cNvPr id="44" name="Rectangle 6"/>
          <p:cNvSpPr>
            <a:spLocks noGrp="1" noChangeArrowheads="1"/>
          </p:cNvSpPr>
          <p:nvPr>
            <p:ph type="title"/>
          </p:nvPr>
        </p:nvSpPr>
        <p:spPr>
          <a:xfrm>
            <a:off x="1780874" y="85614"/>
            <a:ext cx="8562466" cy="685800"/>
          </a:xfrm>
          <a:ln/>
        </p:spPr>
        <p:txBody>
          <a:bodyPr>
            <a:normAutofit fontScale="90000"/>
          </a:bodyPr>
          <a:lstStyle/>
          <a:p>
            <a:r>
              <a:rPr lang="en-US" dirty="0" smtClean="0"/>
              <a:t>Trace Tree =&gt; Flow Table</a:t>
            </a:r>
            <a:endParaRPr lang="en-US" dirty="0"/>
          </a:p>
        </p:txBody>
      </p:sp>
    </p:spTree>
    <p:extLst>
      <p:ext uri="{BB962C8B-B14F-4D97-AF65-F5344CB8AC3E}">
        <p14:creationId xmlns:p14="http://schemas.microsoft.com/office/powerpoint/2010/main" val="6378058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0600" cy="1325563"/>
          </a:xfrm>
        </p:spPr>
        <p:txBody>
          <a:bodyPr/>
          <a:lstStyle/>
          <a:p>
            <a:r>
              <a:rPr lang="en-US" dirty="0" smtClean="0"/>
              <a:t>Next Steps</a:t>
            </a:r>
            <a:endParaRPr lang="en-US" dirty="0"/>
          </a:p>
        </p:txBody>
      </p:sp>
      <p:sp>
        <p:nvSpPr>
          <p:cNvPr id="3" name="Content Placeholder 2"/>
          <p:cNvSpPr>
            <a:spLocks noGrp="1"/>
          </p:cNvSpPr>
          <p:nvPr>
            <p:ph idx="1"/>
          </p:nvPr>
        </p:nvSpPr>
        <p:spPr>
          <a:xfrm>
            <a:off x="838200" y="1825625"/>
            <a:ext cx="11150600" cy="2966508"/>
          </a:xfrm>
        </p:spPr>
        <p:txBody>
          <a:bodyPr>
            <a:normAutofit/>
          </a:bodyPr>
          <a:lstStyle/>
          <a:p>
            <a:r>
              <a:rPr lang="en-US" dirty="0" smtClean="0"/>
              <a:t>Extend the Turing-complete programming model to design a complete SDC control programming language, introducing primitives to control </a:t>
            </a:r>
          </a:p>
          <a:p>
            <a:pPr lvl="1"/>
            <a:r>
              <a:rPr lang="en-US" dirty="0" smtClean="0"/>
              <a:t>placement </a:t>
            </a:r>
            <a:r>
              <a:rPr lang="en-US" dirty="0"/>
              <a:t>of </a:t>
            </a:r>
            <a:r>
              <a:rPr lang="en-US" b="1" dirty="0"/>
              <a:t>controllers</a:t>
            </a:r>
          </a:p>
          <a:p>
            <a:pPr lvl="1"/>
            <a:r>
              <a:rPr lang="en-US" dirty="0" smtClean="0"/>
              <a:t>placement </a:t>
            </a:r>
            <a:r>
              <a:rPr lang="en-US" dirty="0"/>
              <a:t>of assets to </a:t>
            </a:r>
            <a:r>
              <a:rPr lang="en-US" b="1" dirty="0"/>
              <a:t>enhance the controller-resource </a:t>
            </a:r>
            <a:r>
              <a:rPr lang="en-US" b="1" dirty="0" smtClean="0"/>
              <a:t>channel</a:t>
            </a:r>
          </a:p>
          <a:p>
            <a:pPr lvl="1"/>
            <a:r>
              <a:rPr lang="en-US" dirty="0" smtClean="0"/>
              <a:t>mobility instructions to </a:t>
            </a:r>
            <a:r>
              <a:rPr lang="en-US" dirty="0"/>
              <a:t>enhance </a:t>
            </a:r>
            <a:r>
              <a:rPr lang="en-US" dirty="0" smtClean="0"/>
              <a:t>capacity of </a:t>
            </a:r>
            <a:r>
              <a:rPr lang="en-US" b="1" dirty="0" smtClean="0"/>
              <a:t>the </a:t>
            </a:r>
            <a:r>
              <a:rPr lang="en-US" b="1" dirty="0"/>
              <a:t>resource plane</a:t>
            </a:r>
          </a:p>
          <a:p>
            <a:pPr lvl="1"/>
            <a:r>
              <a:rPr lang="en-US" dirty="0" smtClean="0"/>
              <a:t>placement of </a:t>
            </a:r>
            <a:r>
              <a:rPr lang="en-US" b="1" dirty="0" smtClean="0"/>
              <a:t>code</a:t>
            </a:r>
            <a:r>
              <a:rPr lang="en-US" dirty="0" smtClean="0"/>
              <a:t> </a:t>
            </a:r>
            <a:r>
              <a:rPr lang="en-US" dirty="0" smtClean="0"/>
              <a:t>(network forwarding elem., NVF, analytics)</a:t>
            </a:r>
            <a:endParaRPr lang="en-US" dirty="0" smtClean="0"/>
          </a:p>
        </p:txBody>
      </p:sp>
      <p:pic>
        <p:nvPicPr>
          <p:cNvPr id="4" name="Picture 3"/>
          <p:cNvPicPr>
            <a:picLocks noChangeAspect="1"/>
          </p:cNvPicPr>
          <p:nvPr/>
        </p:nvPicPr>
        <p:blipFill>
          <a:blip r:embed="rId2"/>
          <a:stretch>
            <a:fillRect/>
          </a:stretch>
        </p:blipFill>
        <p:spPr>
          <a:xfrm>
            <a:off x="10214096" y="5292166"/>
            <a:ext cx="1930400" cy="1447800"/>
          </a:xfrm>
          <a:prstGeom prst="rect">
            <a:avLst/>
          </a:prstGeom>
        </p:spPr>
      </p:pic>
      <p:grpSp>
        <p:nvGrpSpPr>
          <p:cNvPr id="20" name="Group 19"/>
          <p:cNvGrpSpPr/>
          <p:nvPr/>
        </p:nvGrpSpPr>
        <p:grpSpPr>
          <a:xfrm>
            <a:off x="1586736" y="4927067"/>
            <a:ext cx="6592064" cy="1761599"/>
            <a:chOff x="1078735" y="3435496"/>
            <a:chExt cx="10780687" cy="3097401"/>
          </a:xfrm>
        </p:grpSpPr>
        <p:grpSp>
          <p:nvGrpSpPr>
            <p:cNvPr id="5" name="Group 4"/>
            <p:cNvGrpSpPr/>
            <p:nvPr/>
          </p:nvGrpSpPr>
          <p:grpSpPr>
            <a:xfrm>
              <a:off x="2502687" y="3437990"/>
              <a:ext cx="2668793" cy="874326"/>
              <a:chOff x="1550872" y="4393213"/>
              <a:chExt cx="5505427" cy="1824726"/>
            </a:xfrm>
          </p:grpSpPr>
          <p:pic>
            <p:nvPicPr>
              <p:cNvPr id="6" name="Picture 5"/>
              <p:cNvPicPr>
                <a:picLocks noChangeAspect="1"/>
              </p:cNvPicPr>
              <p:nvPr/>
            </p:nvPicPr>
            <p:blipFill>
              <a:blip r:embed="rId3">
                <a:alphaModFix amt="55000"/>
                <a:duotone>
                  <a:schemeClr val="accent1">
                    <a:shade val="45000"/>
                    <a:satMod val="135000"/>
                  </a:schemeClr>
                  <a:prstClr val="white"/>
                </a:duotone>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7" name="Rectangle 6"/>
              <p:cNvSpPr/>
              <p:nvPr/>
            </p:nvSpPr>
            <p:spPr>
              <a:xfrm>
                <a:off x="2328585" y="4866261"/>
                <a:ext cx="3949991" cy="1129409"/>
              </a:xfrm>
              <a:prstGeom prst="rect">
                <a:avLst/>
              </a:prstGeom>
            </p:spPr>
            <p:txBody>
              <a:bodyPr wrap="none">
                <a:spAutoFit/>
              </a:bodyPr>
              <a:lstStyle/>
              <a:p>
                <a:pPr algn="ctr"/>
                <a:r>
                  <a:rPr lang="en-US" sz="1400" dirty="0" smtClean="0"/>
                  <a:t>Control Plane</a:t>
                </a:r>
                <a:endParaRPr lang="en-US" sz="1400" dirty="0"/>
              </a:p>
            </p:txBody>
          </p:sp>
        </p:grpSp>
        <p:grpSp>
          <p:nvGrpSpPr>
            <p:cNvPr id="8" name="Group 7"/>
            <p:cNvGrpSpPr/>
            <p:nvPr/>
          </p:nvGrpSpPr>
          <p:grpSpPr>
            <a:xfrm>
              <a:off x="7853622" y="3435496"/>
              <a:ext cx="2668793" cy="874326"/>
              <a:chOff x="1550872" y="4393213"/>
              <a:chExt cx="5505427" cy="1824726"/>
            </a:xfrm>
          </p:grpSpPr>
          <p:pic>
            <p:nvPicPr>
              <p:cNvPr id="9" name="Picture 8"/>
              <p:cNvPicPr>
                <a:picLocks noChangeAspect="1"/>
              </p:cNvPicPr>
              <p:nvPr/>
            </p:nvPicPr>
            <p:blipFill>
              <a:blip r:embed="rId3">
                <a:alphaModFix amt="55000"/>
                <a:duotone>
                  <a:schemeClr val="accent2">
                    <a:shade val="45000"/>
                    <a:satMod val="135000"/>
                  </a:schemeClr>
                  <a:prstClr val="white"/>
                </a:duotone>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10" name="Rectangle 9"/>
              <p:cNvSpPr/>
              <p:nvPr/>
            </p:nvSpPr>
            <p:spPr>
              <a:xfrm>
                <a:off x="2328585" y="4866261"/>
                <a:ext cx="3949991" cy="1129409"/>
              </a:xfrm>
              <a:prstGeom prst="rect">
                <a:avLst/>
              </a:prstGeom>
            </p:spPr>
            <p:txBody>
              <a:bodyPr wrap="none">
                <a:spAutoFit/>
              </a:bodyPr>
              <a:lstStyle/>
              <a:p>
                <a:pPr algn="ctr"/>
                <a:r>
                  <a:rPr lang="en-US" sz="1400" dirty="0" smtClean="0"/>
                  <a:t>Control Plane</a:t>
                </a:r>
                <a:endParaRPr lang="en-US" sz="1400" dirty="0"/>
              </a:p>
            </p:txBody>
          </p:sp>
        </p:grpSp>
        <p:grpSp>
          <p:nvGrpSpPr>
            <p:cNvPr id="11" name="Group 10"/>
            <p:cNvGrpSpPr/>
            <p:nvPr/>
          </p:nvGrpSpPr>
          <p:grpSpPr>
            <a:xfrm>
              <a:off x="1078735" y="4814460"/>
              <a:ext cx="5173475" cy="1718437"/>
              <a:chOff x="1550872" y="4393213"/>
              <a:chExt cx="5505427" cy="1824726"/>
            </a:xfrm>
          </p:grpSpPr>
          <p:pic>
            <p:nvPicPr>
              <p:cNvPr id="12" name="Picture 11"/>
              <p:cNvPicPr>
                <a:picLocks noChangeAspect="1"/>
              </p:cNvPicPr>
              <p:nvPr/>
            </p:nvPicPr>
            <p:blipFill>
              <a:blip r:embed="rId3">
                <a:alphaModFix amt="55000"/>
                <a:duotone>
                  <a:schemeClr val="accent1">
                    <a:shade val="45000"/>
                    <a:satMod val="135000"/>
                  </a:schemeClr>
                  <a:prstClr val="white"/>
                </a:duotone>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13" name="Rectangle 12"/>
              <p:cNvSpPr/>
              <p:nvPr/>
            </p:nvSpPr>
            <p:spPr>
              <a:xfrm>
                <a:off x="2065161" y="4586484"/>
                <a:ext cx="4414531" cy="1379117"/>
              </a:xfrm>
              <a:prstGeom prst="rect">
                <a:avLst/>
              </a:prstGeom>
            </p:spPr>
            <p:txBody>
              <a:bodyPr wrap="none">
                <a:spAutoFit/>
              </a:bodyPr>
              <a:lstStyle/>
              <a:p>
                <a:pPr algn="ctr"/>
                <a:r>
                  <a:rPr lang="en-US" sz="1400" dirty="0" smtClean="0"/>
                  <a:t>Resource Plane </a:t>
                </a:r>
                <a:br>
                  <a:rPr lang="en-US" sz="1400" dirty="0" smtClean="0"/>
                </a:br>
                <a:r>
                  <a:rPr lang="en-US" sz="1400" dirty="0" smtClean="0"/>
                  <a:t>(Compute, Network and Storage</a:t>
                </a:r>
                <a:r>
                  <a:rPr lang="en-US" sz="1400" smtClean="0"/>
                  <a:t/>
                </a:r>
                <a:br>
                  <a:rPr lang="en-US" sz="1400" smtClean="0"/>
                </a:br>
                <a:r>
                  <a:rPr lang="en-US" sz="1400" smtClean="0"/>
                  <a:t>Resources</a:t>
                </a:r>
                <a:r>
                  <a:rPr lang="en-US" sz="1400" dirty="0" smtClean="0"/>
                  <a:t>)</a:t>
                </a:r>
                <a:endParaRPr lang="en-US" sz="1400" dirty="0"/>
              </a:p>
            </p:txBody>
          </p:sp>
        </p:grpSp>
        <p:grpSp>
          <p:nvGrpSpPr>
            <p:cNvPr id="14" name="Group 13"/>
            <p:cNvGrpSpPr/>
            <p:nvPr/>
          </p:nvGrpSpPr>
          <p:grpSpPr>
            <a:xfrm>
              <a:off x="6685947" y="4814460"/>
              <a:ext cx="5173475" cy="1718437"/>
              <a:chOff x="1550872" y="4393213"/>
              <a:chExt cx="5505427" cy="1824726"/>
            </a:xfrm>
          </p:grpSpPr>
          <p:pic>
            <p:nvPicPr>
              <p:cNvPr id="15" name="Picture 14"/>
              <p:cNvPicPr>
                <a:picLocks noChangeAspect="1"/>
              </p:cNvPicPr>
              <p:nvPr/>
            </p:nvPicPr>
            <p:blipFill>
              <a:blip r:embed="rId3">
                <a:alphaModFix amt="55000"/>
                <a:duotone>
                  <a:schemeClr val="accent2">
                    <a:shade val="45000"/>
                    <a:satMod val="135000"/>
                  </a:schemeClr>
                  <a:prstClr val="white"/>
                </a:duotone>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16" name="Rectangle 15"/>
              <p:cNvSpPr/>
              <p:nvPr/>
            </p:nvSpPr>
            <p:spPr>
              <a:xfrm>
                <a:off x="2006223" y="4618098"/>
                <a:ext cx="4414531" cy="1379117"/>
              </a:xfrm>
              <a:prstGeom prst="rect">
                <a:avLst/>
              </a:prstGeom>
            </p:spPr>
            <p:txBody>
              <a:bodyPr wrap="none">
                <a:spAutoFit/>
              </a:bodyPr>
              <a:lstStyle/>
              <a:p>
                <a:pPr algn="ctr"/>
                <a:r>
                  <a:rPr lang="en-US" sz="1400" dirty="0" smtClean="0"/>
                  <a:t>Resource Plane </a:t>
                </a:r>
                <a:br>
                  <a:rPr lang="en-US" sz="1400" dirty="0" smtClean="0"/>
                </a:br>
                <a:r>
                  <a:rPr lang="en-US" sz="1400" dirty="0" smtClean="0"/>
                  <a:t>(Compute, Network and Storage</a:t>
                </a:r>
                <a:r>
                  <a:rPr lang="en-US" sz="1400" smtClean="0"/>
                  <a:t/>
                </a:r>
                <a:br>
                  <a:rPr lang="en-US" sz="1400" smtClean="0"/>
                </a:br>
                <a:r>
                  <a:rPr lang="en-US" sz="1400" smtClean="0"/>
                  <a:t>Resources</a:t>
                </a:r>
                <a:r>
                  <a:rPr lang="en-US" sz="1400" dirty="0" smtClean="0"/>
                  <a:t>)</a:t>
                </a:r>
                <a:endParaRPr lang="en-US" sz="1400" dirty="0"/>
              </a:p>
            </p:txBody>
          </p:sp>
        </p:grpSp>
        <p:cxnSp>
          <p:nvCxnSpPr>
            <p:cNvPr id="17" name="Straight Arrow Connector 16"/>
            <p:cNvCxnSpPr/>
            <p:nvPr/>
          </p:nvCxnSpPr>
          <p:spPr>
            <a:xfrm>
              <a:off x="5166215" y="3807424"/>
              <a:ext cx="2577351" cy="0"/>
            </a:xfrm>
            <a:prstGeom prst="straightConnector1">
              <a:avLst/>
            </a:prstGeom>
            <a:ln w="31750">
              <a:solidFill>
                <a:schemeClr val="accent6">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988322" y="4103823"/>
              <a:ext cx="525546" cy="941267"/>
            </a:xfrm>
            <a:prstGeom prst="rect">
              <a:avLst/>
            </a:prstGeom>
          </p:spPr>
        </p:pic>
        <p:pic>
          <p:nvPicPr>
            <p:cNvPr id="19" name="Picture 18"/>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555753" y="4103823"/>
              <a:ext cx="525546" cy="941267"/>
            </a:xfrm>
            <a:prstGeom prst="rect">
              <a:avLst/>
            </a:prstGeom>
          </p:spPr>
        </p:pic>
      </p:grpSp>
    </p:spTree>
    <p:extLst>
      <p:ext uri="{BB962C8B-B14F-4D97-AF65-F5344CB8AC3E}">
        <p14:creationId xmlns:p14="http://schemas.microsoft.com/office/powerpoint/2010/main" val="1854828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Architecture Element: East-West Interface  as Systematic Problem Decomposition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a:t>Many </a:t>
            </a:r>
            <a:r>
              <a:rPr lang="en-US" dirty="0" smtClean="0"/>
              <a:t>potential architectures of control-plane organization, </a:t>
            </a:r>
            <a:r>
              <a:rPr lang="en-US" dirty="0"/>
              <a:t>e.g.,</a:t>
            </a:r>
          </a:p>
          <a:p>
            <a:pPr lvl="1"/>
            <a:r>
              <a:rPr lang="en-US" dirty="0"/>
              <a:t>Distributed, peering-based</a:t>
            </a:r>
          </a:p>
          <a:p>
            <a:pPr lvl="1"/>
            <a:r>
              <a:rPr lang="en-US" dirty="0"/>
              <a:t>Hierarchical</a:t>
            </a:r>
          </a:p>
          <a:p>
            <a:pPr lvl="1"/>
            <a:r>
              <a:rPr lang="en-US" dirty="0" smtClean="0"/>
              <a:t>Opportunistic</a:t>
            </a:r>
          </a:p>
          <a:p>
            <a:r>
              <a:rPr lang="en-US" dirty="0" smtClean="0"/>
              <a:t>Many potential types of information exchange</a:t>
            </a:r>
          </a:p>
          <a:p>
            <a:pPr lvl="1"/>
            <a:r>
              <a:rPr lang="en-US" dirty="0" smtClean="0"/>
              <a:t>Distance vector, link state, path vector</a:t>
            </a:r>
            <a:endParaRPr lang="en-US" dirty="0"/>
          </a:p>
          <a:p>
            <a:r>
              <a:rPr lang="en-US" dirty="0" smtClean="0"/>
              <a:t>Many objectives</a:t>
            </a:r>
          </a:p>
          <a:p>
            <a:pPr lvl="1"/>
            <a:r>
              <a:rPr lang="en-US" dirty="0" smtClean="0"/>
              <a:t>Robustness (availability)</a:t>
            </a:r>
          </a:p>
          <a:p>
            <a:pPr lvl="1"/>
            <a:r>
              <a:rPr lang="en-US" dirty="0" smtClean="0"/>
              <a:t>Consistency</a:t>
            </a:r>
          </a:p>
          <a:p>
            <a:pPr lvl="1"/>
            <a:r>
              <a:rPr lang="mr-IN" dirty="0" smtClean="0"/>
              <a:t>…</a:t>
            </a:r>
            <a:endParaRPr lang="en-US" dirty="0" smtClean="0"/>
          </a:p>
          <a:p>
            <a:r>
              <a:rPr lang="en-US" dirty="0" smtClean="0"/>
              <a:t>Goal: Communications </a:t>
            </a:r>
            <a:r>
              <a:rPr lang="en-US" dirty="0"/>
              <a:t>and coordination abstractions for inter-enclave </a:t>
            </a:r>
            <a:r>
              <a:rPr lang="en-US" dirty="0" smtClean="0"/>
              <a:t>control </a:t>
            </a:r>
          </a:p>
          <a:p>
            <a:endParaRPr lang="en-US" dirty="0"/>
          </a:p>
          <a:p>
            <a:r>
              <a:rPr lang="en-US" dirty="0" smtClean="0"/>
              <a:t>NEED MORE WORK</a:t>
            </a:r>
          </a:p>
        </p:txBody>
      </p:sp>
    </p:spTree>
    <p:extLst>
      <p:ext uri="{BB962C8B-B14F-4D97-AF65-F5344CB8AC3E}">
        <p14:creationId xmlns:p14="http://schemas.microsoft.com/office/powerpoint/2010/main" val="253211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Backup Slides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05893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Architecture Element: Controlled, </a:t>
            </a:r>
            <a:br>
              <a:rPr lang="en-US" dirty="0"/>
            </a:br>
            <a:r>
              <a:rPr lang="en-US" dirty="0"/>
              <a:t>Self-Optimizing Dynamicity</a:t>
            </a:r>
          </a:p>
        </p:txBody>
      </p:sp>
      <p:grpSp>
        <p:nvGrpSpPr>
          <p:cNvPr id="5" name="Group 4"/>
          <p:cNvGrpSpPr/>
          <p:nvPr/>
        </p:nvGrpSpPr>
        <p:grpSpPr>
          <a:xfrm>
            <a:off x="4374846" y="4601822"/>
            <a:ext cx="3575957" cy="1469571"/>
            <a:chOff x="1550872" y="4523015"/>
            <a:chExt cx="5505427" cy="1469571"/>
          </a:xfrm>
        </p:grpSpPr>
        <p:pic>
          <p:nvPicPr>
            <p:cNvPr id="6" name="Picture 5"/>
            <p:cNvPicPr>
              <a:picLocks noChangeAspect="1"/>
            </p:cNvPicPr>
            <p:nvPr/>
          </p:nvPicPr>
          <p:blipFill>
            <a:blip r:embed="rId2">
              <a:alphaModFix amt="55000"/>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1550872" y="4523015"/>
              <a:ext cx="5505427" cy="1469571"/>
            </a:xfrm>
            <a:prstGeom prst="rect">
              <a:avLst/>
            </a:prstGeom>
          </p:spPr>
        </p:pic>
        <p:sp>
          <p:nvSpPr>
            <p:cNvPr id="7" name="Rectangle 6"/>
            <p:cNvSpPr/>
            <p:nvPr/>
          </p:nvSpPr>
          <p:spPr>
            <a:xfrm>
              <a:off x="2868945" y="4984611"/>
              <a:ext cx="3221243" cy="461665"/>
            </a:xfrm>
            <a:prstGeom prst="rect">
              <a:avLst/>
            </a:prstGeom>
          </p:spPr>
          <p:txBody>
            <a:bodyPr wrap="none">
              <a:spAutoFit/>
            </a:bodyPr>
            <a:lstStyle/>
            <a:p>
              <a:pPr algn="ctr"/>
              <a:r>
                <a:rPr lang="en-US" sz="2400" smtClean="0"/>
                <a:t>Resource Plane</a:t>
              </a:r>
              <a:endParaRPr lang="en-US" sz="2400" dirty="0"/>
            </a:p>
          </p:txBody>
        </p:sp>
      </p:grpSp>
      <p:sp>
        <p:nvSpPr>
          <p:cNvPr id="8" name="Up-Down Arrow 7"/>
          <p:cNvSpPr/>
          <p:nvPr/>
        </p:nvSpPr>
        <p:spPr>
          <a:xfrm>
            <a:off x="5905188" y="3489738"/>
            <a:ext cx="461745" cy="1118672"/>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4509525" y="2411227"/>
            <a:ext cx="3306602" cy="1078511"/>
            <a:chOff x="1550872" y="4393213"/>
            <a:chExt cx="5505427" cy="1824726"/>
          </a:xfrm>
        </p:grpSpPr>
        <p:pic>
          <p:nvPicPr>
            <p:cNvPr id="10" name="Picture 9"/>
            <p:cNvPicPr>
              <a:picLocks noChangeAspect="1"/>
            </p:cNvPicPr>
            <p:nvPr/>
          </p:nvPicPr>
          <p:blipFill>
            <a:blip r:embed="rId2">
              <a:alphaModFix amt="55000"/>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11" name="Rectangle 10"/>
            <p:cNvSpPr/>
            <p:nvPr/>
          </p:nvSpPr>
          <p:spPr>
            <a:xfrm>
              <a:off x="3369515" y="4843910"/>
              <a:ext cx="1868140" cy="461665"/>
            </a:xfrm>
            <a:prstGeom prst="rect">
              <a:avLst/>
            </a:prstGeom>
          </p:spPr>
          <p:txBody>
            <a:bodyPr wrap="none">
              <a:spAutoFit/>
            </a:bodyPr>
            <a:lstStyle/>
            <a:p>
              <a:pPr algn="ctr"/>
              <a:r>
                <a:rPr lang="en-US" sz="2400" dirty="0" smtClean="0"/>
                <a:t>Control Plane</a:t>
              </a:r>
              <a:endParaRPr lang="en-US" sz="2400" dirty="0"/>
            </a:p>
          </p:txBody>
        </p:sp>
      </p:grpSp>
      <p:sp>
        <p:nvSpPr>
          <p:cNvPr id="12" name="TextBox 11"/>
          <p:cNvSpPr txBox="1"/>
          <p:nvPr/>
        </p:nvSpPr>
        <p:spPr>
          <a:xfrm>
            <a:off x="1854648" y="3386386"/>
            <a:ext cx="3467937" cy="707886"/>
          </a:xfrm>
          <a:prstGeom prst="rect">
            <a:avLst/>
          </a:prstGeom>
          <a:noFill/>
        </p:spPr>
        <p:txBody>
          <a:bodyPr wrap="none" rtlCol="0">
            <a:spAutoFit/>
          </a:bodyPr>
          <a:lstStyle/>
          <a:p>
            <a:r>
              <a:rPr lang="en-US" sz="2000" dirty="0" smtClean="0"/>
              <a:t>- Controlled mobility/asset</a:t>
            </a:r>
            <a:br>
              <a:rPr lang="en-US" sz="2000" dirty="0" smtClean="0"/>
            </a:br>
            <a:r>
              <a:rPr lang="en-US" sz="2000" dirty="0" smtClean="0"/>
              <a:t>to increase CR channel capacity</a:t>
            </a:r>
          </a:p>
        </p:txBody>
      </p:sp>
      <p:sp>
        <p:nvSpPr>
          <p:cNvPr id="13" name="TextBox 12"/>
          <p:cNvSpPr txBox="1"/>
          <p:nvPr/>
        </p:nvSpPr>
        <p:spPr>
          <a:xfrm>
            <a:off x="1854648" y="4071947"/>
            <a:ext cx="3461204" cy="707886"/>
          </a:xfrm>
          <a:prstGeom prst="rect">
            <a:avLst/>
          </a:prstGeom>
          <a:noFill/>
        </p:spPr>
        <p:txBody>
          <a:bodyPr wrap="none" rtlCol="0">
            <a:spAutoFit/>
          </a:bodyPr>
          <a:lstStyle/>
          <a:p>
            <a:r>
              <a:rPr lang="en-US" sz="2000" dirty="0" smtClean="0"/>
              <a:t>- Control channel embedding in</a:t>
            </a:r>
            <a:br>
              <a:rPr lang="en-US" sz="2000" dirty="0" smtClean="0"/>
            </a:br>
            <a:r>
              <a:rPr lang="en-US" sz="2000" dirty="0" smtClean="0"/>
              <a:t>data channel (aka fate sharing)</a:t>
            </a:r>
          </a:p>
        </p:txBody>
      </p:sp>
      <p:sp>
        <p:nvSpPr>
          <p:cNvPr id="14" name="TextBox 13"/>
          <p:cNvSpPr txBox="1"/>
          <p:nvPr/>
        </p:nvSpPr>
        <p:spPr>
          <a:xfrm>
            <a:off x="6874624" y="3320277"/>
            <a:ext cx="3922951" cy="707886"/>
          </a:xfrm>
          <a:prstGeom prst="rect">
            <a:avLst/>
          </a:prstGeom>
          <a:noFill/>
        </p:spPr>
        <p:txBody>
          <a:bodyPr wrap="square" rtlCol="0">
            <a:spAutoFit/>
          </a:bodyPr>
          <a:lstStyle/>
          <a:p>
            <a:pPr marL="342900" indent="-342900">
              <a:buFontTx/>
              <a:buChar char="-"/>
            </a:pPr>
            <a:r>
              <a:rPr lang="en-US" sz="2000" dirty="0" smtClean="0"/>
              <a:t>Approximate/coarse-grained CC (aka global + local CC)</a:t>
            </a:r>
          </a:p>
        </p:txBody>
      </p:sp>
      <p:grpSp>
        <p:nvGrpSpPr>
          <p:cNvPr id="15" name="Group 14"/>
          <p:cNvGrpSpPr/>
          <p:nvPr/>
        </p:nvGrpSpPr>
        <p:grpSpPr>
          <a:xfrm>
            <a:off x="1854648" y="2559727"/>
            <a:ext cx="2245557" cy="782637"/>
            <a:chOff x="59714" y="2559727"/>
            <a:chExt cx="2245557" cy="782637"/>
          </a:xfrm>
        </p:grpSpPr>
        <p:sp>
          <p:nvSpPr>
            <p:cNvPr id="16" name="Up Arrow 15"/>
            <p:cNvSpPr/>
            <p:nvPr/>
          </p:nvSpPr>
          <p:spPr>
            <a:xfrm>
              <a:off x="59714" y="2559727"/>
              <a:ext cx="397486" cy="78263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29024" y="2813214"/>
              <a:ext cx="1976247" cy="400110"/>
            </a:xfrm>
            <a:prstGeom prst="rect">
              <a:avLst/>
            </a:prstGeom>
            <a:noFill/>
          </p:spPr>
          <p:txBody>
            <a:bodyPr wrap="none" rtlCol="0">
              <a:spAutoFit/>
            </a:bodyPr>
            <a:lstStyle/>
            <a:p>
              <a:r>
                <a:rPr lang="en-US" sz="2000" smtClean="0"/>
                <a:t>Increase capacity</a:t>
              </a:r>
              <a:endParaRPr lang="en-US" sz="2000" dirty="0" smtClean="0"/>
            </a:p>
          </p:txBody>
        </p:sp>
      </p:grpSp>
      <p:grpSp>
        <p:nvGrpSpPr>
          <p:cNvPr id="18" name="Group 17"/>
          <p:cNvGrpSpPr/>
          <p:nvPr/>
        </p:nvGrpSpPr>
        <p:grpSpPr>
          <a:xfrm>
            <a:off x="8543744" y="2559163"/>
            <a:ext cx="2335476" cy="782637"/>
            <a:chOff x="6748810" y="2559163"/>
            <a:chExt cx="2335476" cy="782637"/>
          </a:xfrm>
        </p:grpSpPr>
        <p:sp>
          <p:nvSpPr>
            <p:cNvPr id="19" name="Up Arrow 18"/>
            <p:cNvSpPr/>
            <p:nvPr/>
          </p:nvSpPr>
          <p:spPr>
            <a:xfrm rot="10800000">
              <a:off x="8686800" y="2559163"/>
              <a:ext cx="397486" cy="78263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6748810" y="2750426"/>
              <a:ext cx="2064861" cy="400110"/>
            </a:xfrm>
            <a:prstGeom prst="rect">
              <a:avLst/>
            </a:prstGeom>
            <a:noFill/>
          </p:spPr>
          <p:txBody>
            <a:bodyPr wrap="none" rtlCol="0">
              <a:spAutoFit/>
            </a:bodyPr>
            <a:lstStyle/>
            <a:p>
              <a:r>
                <a:rPr lang="en-US" sz="2000" dirty="0" smtClean="0"/>
                <a:t>Decrease demand</a:t>
              </a:r>
            </a:p>
          </p:txBody>
        </p:sp>
      </p:grpSp>
      <p:sp>
        <p:nvSpPr>
          <p:cNvPr id="21" name="TextBox 20"/>
          <p:cNvSpPr txBox="1"/>
          <p:nvPr/>
        </p:nvSpPr>
        <p:spPr>
          <a:xfrm>
            <a:off x="1861381" y="4805544"/>
            <a:ext cx="513282" cy="400110"/>
          </a:xfrm>
          <a:prstGeom prst="rect">
            <a:avLst/>
          </a:prstGeom>
          <a:noFill/>
        </p:spPr>
        <p:txBody>
          <a:bodyPr wrap="none" rtlCol="0">
            <a:spAutoFit/>
          </a:bodyPr>
          <a:lstStyle/>
          <a:p>
            <a:r>
              <a:rPr lang="en-US" sz="2000" dirty="0" smtClean="0"/>
              <a:t>- </a:t>
            </a:r>
            <a:r>
              <a:rPr lang="mr-IN" sz="2000" dirty="0" smtClean="0"/>
              <a:t>…</a:t>
            </a:r>
            <a:endParaRPr lang="en-US" sz="2000" dirty="0" smtClean="0"/>
          </a:p>
        </p:txBody>
      </p:sp>
      <p:sp>
        <p:nvSpPr>
          <p:cNvPr id="22" name="TextBox 21"/>
          <p:cNvSpPr txBox="1"/>
          <p:nvPr/>
        </p:nvSpPr>
        <p:spPr>
          <a:xfrm>
            <a:off x="6858295" y="3946993"/>
            <a:ext cx="4260253" cy="400110"/>
          </a:xfrm>
          <a:prstGeom prst="rect">
            <a:avLst/>
          </a:prstGeom>
          <a:noFill/>
        </p:spPr>
        <p:txBody>
          <a:bodyPr wrap="square" rtlCol="0">
            <a:spAutoFit/>
          </a:bodyPr>
          <a:lstStyle/>
          <a:p>
            <a:pPr marL="342900" indent="-342900">
              <a:buFontTx/>
              <a:buChar char="-"/>
            </a:pPr>
            <a:r>
              <a:rPr lang="en-US" sz="2000" dirty="0" smtClean="0"/>
              <a:t>CRC adaptive realization (SR, C, OD)</a:t>
            </a:r>
          </a:p>
        </p:txBody>
      </p:sp>
      <p:sp>
        <p:nvSpPr>
          <p:cNvPr id="23" name="TextBox 22"/>
          <p:cNvSpPr txBox="1"/>
          <p:nvPr/>
        </p:nvSpPr>
        <p:spPr>
          <a:xfrm>
            <a:off x="6858294" y="4347103"/>
            <a:ext cx="4260253" cy="400110"/>
          </a:xfrm>
          <a:prstGeom prst="rect">
            <a:avLst/>
          </a:prstGeom>
          <a:noFill/>
        </p:spPr>
        <p:txBody>
          <a:bodyPr wrap="square" rtlCol="0">
            <a:spAutoFit/>
          </a:bodyPr>
          <a:lstStyle/>
          <a:p>
            <a:pPr marL="342900" indent="-342900">
              <a:buFontTx/>
              <a:buChar char="-"/>
            </a:pPr>
            <a:r>
              <a:rPr lang="en-US" sz="2000" dirty="0" smtClean="0"/>
              <a:t>Opportunistic CC benefits injection</a:t>
            </a:r>
          </a:p>
        </p:txBody>
      </p:sp>
      <p:sp>
        <p:nvSpPr>
          <p:cNvPr id="24" name="TextBox 23"/>
          <p:cNvSpPr txBox="1"/>
          <p:nvPr/>
        </p:nvSpPr>
        <p:spPr>
          <a:xfrm>
            <a:off x="10284293" y="4752241"/>
            <a:ext cx="513282" cy="400110"/>
          </a:xfrm>
          <a:prstGeom prst="rect">
            <a:avLst/>
          </a:prstGeom>
          <a:noFill/>
        </p:spPr>
        <p:txBody>
          <a:bodyPr wrap="none" rtlCol="0">
            <a:spAutoFit/>
          </a:bodyPr>
          <a:lstStyle/>
          <a:p>
            <a:r>
              <a:rPr lang="en-US" sz="2000" dirty="0" smtClean="0"/>
              <a:t>- </a:t>
            </a:r>
            <a:r>
              <a:rPr lang="mr-IN" sz="2000" dirty="0" smtClean="0"/>
              <a:t>…</a:t>
            </a:r>
            <a:endParaRPr lang="en-US" sz="2000" dirty="0" smtClean="0"/>
          </a:p>
        </p:txBody>
      </p:sp>
    </p:spTree>
    <p:extLst>
      <p:ext uri="{BB962C8B-B14F-4D97-AF65-F5344CB8AC3E}">
        <p14:creationId xmlns:p14="http://schemas.microsoft.com/office/powerpoint/2010/main" val="96247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1" grpId="0"/>
      <p:bldP spid="22" grpId="0"/>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114"/>
          <p:cNvSpPr>
            <a:spLocks noChangeArrowheads="1"/>
          </p:cNvSpPr>
          <p:nvPr/>
        </p:nvSpPr>
        <p:spPr bwMode="auto">
          <a:xfrm>
            <a:off x="1659154" y="3745721"/>
            <a:ext cx="8921743" cy="1287395"/>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a:defRPr/>
            </a:pPr>
            <a:endParaRPr lang="en-US" altLang="zh-CN" sz="1600" kern="0" dirty="0" err="1">
              <a:solidFill>
                <a:srgbClr val="000000"/>
              </a:solidFill>
              <a:latin typeface="Arial" pitchFamily="34" charset="0"/>
              <a:ea typeface="微软雅黑" pitchFamily="34" charset="-122"/>
              <a:cs typeface="Arial" pitchFamily="34" charset="0"/>
            </a:endParaRPr>
          </a:p>
        </p:txBody>
      </p:sp>
      <p:cxnSp>
        <p:nvCxnSpPr>
          <p:cNvPr id="30" name="Straight Arrow Connector 29"/>
          <p:cNvCxnSpPr/>
          <p:nvPr/>
        </p:nvCxnSpPr>
        <p:spPr>
          <a:xfrm flipV="1">
            <a:off x="6667501" y="5059775"/>
            <a:ext cx="1708333" cy="839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114"/>
          <p:cNvSpPr>
            <a:spLocks noChangeArrowheads="1"/>
          </p:cNvSpPr>
          <p:nvPr/>
        </p:nvSpPr>
        <p:spPr bwMode="auto">
          <a:xfrm>
            <a:off x="6420621" y="3866592"/>
            <a:ext cx="2546925" cy="1031827"/>
          </a:xfrm>
          <a:prstGeom prst="rect">
            <a:avLst/>
          </a:prstGeom>
          <a:solidFill>
            <a:schemeClr val="accent2">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a:defRPr/>
            </a:pPr>
            <a:endParaRPr lang="en-US" altLang="zh-CN" sz="1600" kern="0" dirty="0" err="1">
              <a:solidFill>
                <a:srgbClr val="000000"/>
              </a:solidFill>
              <a:latin typeface="Arial" pitchFamily="34" charset="0"/>
              <a:ea typeface="微软雅黑" pitchFamily="34" charset="-122"/>
              <a:cs typeface="Arial" pitchFamily="34" charset="0"/>
            </a:endParaRPr>
          </a:p>
        </p:txBody>
      </p:sp>
      <p:sp>
        <p:nvSpPr>
          <p:cNvPr id="3" name="Title 2"/>
          <p:cNvSpPr>
            <a:spLocks noGrp="1"/>
          </p:cNvSpPr>
          <p:nvPr>
            <p:ph type="title"/>
          </p:nvPr>
        </p:nvSpPr>
        <p:spPr>
          <a:xfrm>
            <a:off x="1981200" y="1177796"/>
            <a:ext cx="8229600" cy="606034"/>
          </a:xfrm>
        </p:spPr>
        <p:txBody>
          <a:bodyPr>
            <a:noAutofit/>
          </a:bodyPr>
          <a:lstStyle/>
          <a:p>
            <a:r>
              <a:rPr lang="en-US" sz="3200" dirty="0"/>
              <a:t>Magellan Program to Command and Control</a:t>
            </a:r>
          </a:p>
        </p:txBody>
      </p:sp>
      <p:sp>
        <p:nvSpPr>
          <p:cNvPr id="4" name="Rectangle 114"/>
          <p:cNvSpPr>
            <a:spLocks noChangeArrowheads="1"/>
          </p:cNvSpPr>
          <p:nvPr/>
        </p:nvSpPr>
        <p:spPr bwMode="auto">
          <a:xfrm>
            <a:off x="1626946" y="2642049"/>
            <a:ext cx="8964854" cy="845172"/>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a:defRPr/>
            </a:pPr>
            <a:endParaRPr lang="en-US" altLang="zh-CN" sz="1600" kern="0" dirty="0" err="1">
              <a:solidFill>
                <a:srgbClr val="000000"/>
              </a:solidFill>
              <a:latin typeface="Arial" pitchFamily="34" charset="0"/>
              <a:ea typeface="微软雅黑" pitchFamily="34" charset="-122"/>
              <a:cs typeface="Arial" pitchFamily="34" charset="0"/>
            </a:endParaRPr>
          </a:p>
        </p:txBody>
      </p:sp>
      <p:sp>
        <p:nvSpPr>
          <p:cNvPr id="5" name="Rectangle 114"/>
          <p:cNvSpPr>
            <a:spLocks noChangeArrowheads="1"/>
          </p:cNvSpPr>
          <p:nvPr/>
        </p:nvSpPr>
        <p:spPr bwMode="auto">
          <a:xfrm>
            <a:off x="3717062" y="2784537"/>
            <a:ext cx="754149" cy="522709"/>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a:defRPr/>
            </a:pPr>
            <a:r>
              <a:rPr lang="en-US" altLang="zh-CN" kern="0" dirty="0">
                <a:solidFill>
                  <a:srgbClr val="000000"/>
                </a:solidFill>
                <a:latin typeface="Arial" pitchFamily="34" charset="0"/>
                <a:ea typeface="微软雅黑" pitchFamily="34" charset="-122"/>
                <a:cs typeface="Arial" pitchFamily="34" charset="0"/>
              </a:rPr>
              <a:t>IR</a:t>
            </a:r>
          </a:p>
        </p:txBody>
      </p:sp>
      <p:sp>
        <p:nvSpPr>
          <p:cNvPr id="6" name="Oval 5"/>
          <p:cNvSpPr/>
          <p:nvPr/>
        </p:nvSpPr>
        <p:spPr>
          <a:xfrm>
            <a:off x="1779479" y="2784537"/>
            <a:ext cx="1418903" cy="522709"/>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Compile</a:t>
            </a:r>
          </a:p>
        </p:txBody>
      </p:sp>
      <p:sp>
        <p:nvSpPr>
          <p:cNvPr id="7" name="Oval 6"/>
          <p:cNvSpPr/>
          <p:nvPr/>
        </p:nvSpPr>
        <p:spPr>
          <a:xfrm>
            <a:off x="5026049" y="2784537"/>
            <a:ext cx="1528150" cy="522709"/>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Analyze&amp;Optimize</a:t>
            </a:r>
            <a:endParaRPr lang="en-US" dirty="0"/>
          </a:p>
        </p:txBody>
      </p:sp>
      <p:cxnSp>
        <p:nvCxnSpPr>
          <p:cNvPr id="8" name="Straight Arrow Connector 7"/>
          <p:cNvCxnSpPr>
            <a:stCxn id="5" idx="6"/>
          </p:cNvCxnSpPr>
          <p:nvPr/>
        </p:nvCxnSpPr>
        <p:spPr>
          <a:xfrm>
            <a:off x="3132403" y="3045891"/>
            <a:ext cx="5846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4471209" y="3045891"/>
            <a:ext cx="55484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6493535" y="3025471"/>
            <a:ext cx="58656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9028722" y="2784537"/>
            <a:ext cx="1424504" cy="522709"/>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Code Gen</a:t>
            </a:r>
          </a:p>
        </p:txBody>
      </p:sp>
      <p:cxnSp>
        <p:nvCxnSpPr>
          <p:cNvPr id="12" name="Straight Arrow Connector 11"/>
          <p:cNvCxnSpPr/>
          <p:nvPr/>
        </p:nvCxnSpPr>
        <p:spPr>
          <a:xfrm>
            <a:off x="8225380" y="3043635"/>
            <a:ext cx="803342" cy="22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Rectangle 114"/>
          <p:cNvSpPr>
            <a:spLocks noChangeArrowheads="1"/>
          </p:cNvSpPr>
          <p:nvPr/>
        </p:nvSpPr>
        <p:spPr bwMode="auto">
          <a:xfrm>
            <a:off x="2435272" y="4112025"/>
            <a:ext cx="1262714" cy="522709"/>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a:defRPr/>
            </a:pPr>
            <a:r>
              <a:rPr lang="en-US" altLang="zh-CN" kern="0" dirty="0">
                <a:solidFill>
                  <a:srgbClr val="000000"/>
                </a:solidFill>
                <a:latin typeface="Arial" pitchFamily="34" charset="0"/>
                <a:ea typeface="微软雅黑" pitchFamily="34" charset="-122"/>
                <a:cs typeface="Arial" pitchFamily="34" charset="0"/>
              </a:rPr>
              <a:t>Rules</a:t>
            </a:r>
            <a:endParaRPr lang="en-US" altLang="zh-CN" kern="0" dirty="0">
              <a:solidFill>
                <a:srgbClr val="000000"/>
              </a:solidFill>
              <a:latin typeface="Arial" pitchFamily="34" charset="0"/>
              <a:ea typeface="微软雅黑" pitchFamily="34" charset="-122"/>
              <a:cs typeface="Arial" pitchFamily="34" charset="0"/>
            </a:endParaRPr>
          </a:p>
        </p:txBody>
      </p:sp>
      <p:sp>
        <p:nvSpPr>
          <p:cNvPr id="14" name="Oval 13"/>
          <p:cNvSpPr/>
          <p:nvPr/>
        </p:nvSpPr>
        <p:spPr>
          <a:xfrm>
            <a:off x="4283551" y="4126492"/>
            <a:ext cx="1424504" cy="522709"/>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Update</a:t>
            </a:r>
            <a:endParaRPr lang="en-US" dirty="0"/>
          </a:p>
        </p:txBody>
      </p:sp>
      <p:cxnSp>
        <p:nvCxnSpPr>
          <p:cNvPr id="15" name="Straight Arrow Connector 14"/>
          <p:cNvCxnSpPr>
            <a:stCxn id="14" idx="2"/>
          </p:cNvCxnSpPr>
          <p:nvPr/>
        </p:nvCxnSpPr>
        <p:spPr>
          <a:xfrm flipH="1" flipV="1">
            <a:off x="3678701" y="4386080"/>
            <a:ext cx="604851" cy="17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Rectangle 114"/>
          <p:cNvSpPr>
            <a:spLocks noChangeArrowheads="1"/>
          </p:cNvSpPr>
          <p:nvPr/>
        </p:nvSpPr>
        <p:spPr bwMode="auto">
          <a:xfrm>
            <a:off x="7112889" y="2784538"/>
            <a:ext cx="1262945" cy="612192"/>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a:defRPr/>
            </a:pPr>
            <a:r>
              <a:rPr lang="en-US" altLang="zh-CN" sz="2000" kern="0" dirty="0" err="1">
                <a:solidFill>
                  <a:srgbClr val="000000"/>
                </a:solidFill>
                <a:latin typeface="Arial" pitchFamily="34" charset="0"/>
                <a:ea typeface="微软雅黑" pitchFamily="34" charset="-122"/>
                <a:cs typeface="Arial" pitchFamily="34" charset="0"/>
              </a:rPr>
              <a:t>Datapath</a:t>
            </a:r>
            <a:r>
              <a:rPr lang="en-US" altLang="zh-CN" sz="2000" kern="0" dirty="0">
                <a:solidFill>
                  <a:srgbClr val="000000"/>
                </a:solidFill>
                <a:latin typeface="Arial" pitchFamily="34" charset="0"/>
                <a:ea typeface="微软雅黑" pitchFamily="34" charset="-122"/>
                <a:cs typeface="Arial" pitchFamily="34" charset="0"/>
              </a:rPr>
              <a:t/>
            </a:r>
            <a:br>
              <a:rPr lang="en-US" altLang="zh-CN" sz="2000" kern="0" dirty="0">
                <a:solidFill>
                  <a:srgbClr val="000000"/>
                </a:solidFill>
                <a:latin typeface="Arial" pitchFamily="34" charset="0"/>
                <a:ea typeface="微软雅黑" pitchFamily="34" charset="-122"/>
                <a:cs typeface="Arial" pitchFamily="34" charset="0"/>
              </a:rPr>
            </a:br>
            <a:r>
              <a:rPr lang="en-US" altLang="zh-CN" sz="2000" kern="0" dirty="0">
                <a:solidFill>
                  <a:srgbClr val="000000"/>
                </a:solidFill>
                <a:latin typeface="Arial" pitchFamily="34" charset="0"/>
                <a:ea typeface="微软雅黑" pitchFamily="34" charset="-122"/>
                <a:cs typeface="Arial" pitchFamily="34" charset="0"/>
              </a:rPr>
              <a:t>Design</a:t>
            </a:r>
            <a:endParaRPr lang="en-US" altLang="zh-CN" sz="2000" kern="0" dirty="0">
              <a:solidFill>
                <a:srgbClr val="000000"/>
              </a:solidFill>
              <a:latin typeface="Arial" pitchFamily="34" charset="0"/>
              <a:ea typeface="微软雅黑" pitchFamily="34" charset="-122"/>
              <a:cs typeface="Arial" pitchFamily="34" charset="0"/>
            </a:endParaRPr>
          </a:p>
        </p:txBody>
      </p:sp>
      <p:sp>
        <p:nvSpPr>
          <p:cNvPr id="17" name="Rectangle 114"/>
          <p:cNvSpPr>
            <a:spLocks noChangeArrowheads="1"/>
          </p:cNvSpPr>
          <p:nvPr/>
        </p:nvSpPr>
        <p:spPr bwMode="auto">
          <a:xfrm>
            <a:off x="1659155" y="1758431"/>
            <a:ext cx="1913881" cy="670807"/>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a:defRPr/>
            </a:pPr>
            <a:r>
              <a:rPr lang="en-US" altLang="zh-CN" sz="2000" kern="0" dirty="0">
                <a:solidFill>
                  <a:srgbClr val="000000"/>
                </a:solidFill>
                <a:latin typeface="Arial" pitchFamily="34" charset="0"/>
                <a:ea typeface="微软雅黑" pitchFamily="34" charset="-122"/>
                <a:cs typeface="Arial" pitchFamily="34" charset="0"/>
              </a:rPr>
              <a:t>“Oracle</a:t>
            </a:r>
            <a:r>
              <a:rPr lang="en-US" altLang="zh-CN" sz="2000" kern="0">
                <a:solidFill>
                  <a:srgbClr val="000000"/>
                </a:solidFill>
                <a:latin typeface="Arial" pitchFamily="34" charset="0"/>
                <a:ea typeface="微软雅黑" pitchFamily="34" charset="-122"/>
                <a:cs typeface="Arial" pitchFamily="34" charset="0"/>
              </a:rPr>
              <a:t>” Program</a:t>
            </a:r>
            <a:endParaRPr lang="en-US" altLang="zh-CN" sz="2000" kern="0" dirty="0">
              <a:solidFill>
                <a:srgbClr val="000000"/>
              </a:solidFill>
              <a:latin typeface="Arial" pitchFamily="34" charset="0"/>
              <a:ea typeface="微软雅黑" pitchFamily="34" charset="-122"/>
              <a:cs typeface="Arial" pitchFamily="34" charset="0"/>
            </a:endParaRPr>
          </a:p>
        </p:txBody>
      </p:sp>
      <p:sp>
        <p:nvSpPr>
          <p:cNvPr id="19" name="Can 18"/>
          <p:cNvSpPr/>
          <p:nvPr/>
        </p:nvSpPr>
        <p:spPr>
          <a:xfrm>
            <a:off x="5494902" y="1811257"/>
            <a:ext cx="586561" cy="597381"/>
          </a:xfrm>
          <a:prstGeom prst="can">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DB</a:t>
            </a:r>
          </a:p>
        </p:txBody>
      </p:sp>
      <p:cxnSp>
        <p:nvCxnSpPr>
          <p:cNvPr id="21" name="Straight Arrow Connector 20"/>
          <p:cNvCxnSpPr>
            <a:stCxn id="19" idx="3"/>
            <a:endCxn id="7" idx="0"/>
          </p:cNvCxnSpPr>
          <p:nvPr/>
        </p:nvCxnSpPr>
        <p:spPr>
          <a:xfrm>
            <a:off x="5788182" y="2408638"/>
            <a:ext cx="1942" cy="3758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3101245" y="5072983"/>
            <a:ext cx="959627" cy="866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114"/>
          <p:cNvSpPr>
            <a:spLocks noChangeArrowheads="1"/>
          </p:cNvSpPr>
          <p:nvPr/>
        </p:nvSpPr>
        <p:spPr bwMode="auto">
          <a:xfrm>
            <a:off x="6566523" y="4411187"/>
            <a:ext cx="2218749" cy="337847"/>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a:defRPr/>
            </a:pPr>
            <a:r>
              <a:rPr lang="en-US" altLang="zh-CN" kern="0" dirty="0" err="1">
                <a:solidFill>
                  <a:srgbClr val="000000"/>
                </a:solidFill>
                <a:latin typeface="Arial" pitchFamily="34" charset="0"/>
                <a:ea typeface="微软雅黑" pitchFamily="34" charset="-122"/>
                <a:cs typeface="Arial" pitchFamily="34" charset="0"/>
              </a:rPr>
              <a:t>onDemand</a:t>
            </a:r>
            <a:r>
              <a:rPr lang="en-US" altLang="zh-CN" kern="0" dirty="0">
                <a:solidFill>
                  <a:srgbClr val="000000"/>
                </a:solidFill>
                <a:latin typeface="Arial" pitchFamily="34" charset="0"/>
                <a:ea typeface="微软雅黑" pitchFamily="34" charset="-122"/>
                <a:cs typeface="Arial" pitchFamily="34" charset="0"/>
              </a:rPr>
              <a:t> </a:t>
            </a:r>
            <a:r>
              <a:rPr lang="en-US" altLang="zh-CN" kern="0" dirty="0">
                <a:solidFill>
                  <a:srgbClr val="000000"/>
                </a:solidFill>
                <a:latin typeface="Arial" pitchFamily="34" charset="0"/>
                <a:ea typeface="微软雅黑" pitchFamily="34" charset="-122"/>
                <a:cs typeface="Arial" pitchFamily="34" charset="0"/>
              </a:rPr>
              <a:t>Handler</a:t>
            </a:r>
            <a:endParaRPr lang="en-US" altLang="zh-CN" kern="0" dirty="0">
              <a:solidFill>
                <a:srgbClr val="000000"/>
              </a:solidFill>
              <a:latin typeface="Arial" pitchFamily="34" charset="0"/>
              <a:ea typeface="微软雅黑" pitchFamily="34" charset="-122"/>
              <a:cs typeface="Arial" pitchFamily="34" charset="0"/>
            </a:endParaRPr>
          </a:p>
        </p:txBody>
      </p:sp>
      <p:cxnSp>
        <p:nvCxnSpPr>
          <p:cNvPr id="26" name="Straight Arrow Connector 25"/>
          <p:cNvCxnSpPr/>
          <p:nvPr/>
        </p:nvCxnSpPr>
        <p:spPr>
          <a:xfrm flipH="1">
            <a:off x="9056446" y="3307245"/>
            <a:ext cx="684530" cy="6015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114"/>
          <p:cNvSpPr>
            <a:spLocks noChangeArrowheads="1"/>
          </p:cNvSpPr>
          <p:nvPr/>
        </p:nvSpPr>
        <p:spPr bwMode="auto">
          <a:xfrm>
            <a:off x="6566523" y="3976352"/>
            <a:ext cx="2218749" cy="33887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a:defRPr/>
            </a:pPr>
            <a:r>
              <a:rPr lang="en-US" altLang="zh-CN" kern="0" dirty="0">
                <a:solidFill>
                  <a:srgbClr val="000000"/>
                </a:solidFill>
                <a:latin typeface="Arial" pitchFamily="34" charset="0"/>
                <a:ea typeface="微软雅黑" pitchFamily="34" charset="-122"/>
                <a:cs typeface="Arial" pitchFamily="34" charset="0"/>
              </a:rPr>
              <a:t>Batch Explorer</a:t>
            </a:r>
            <a:endParaRPr lang="en-US" altLang="zh-CN" kern="0" dirty="0">
              <a:solidFill>
                <a:srgbClr val="000000"/>
              </a:solidFill>
              <a:latin typeface="Arial" pitchFamily="34" charset="0"/>
              <a:ea typeface="微软雅黑" pitchFamily="34" charset="-122"/>
              <a:cs typeface="Arial" pitchFamily="34" charset="0"/>
            </a:endParaRPr>
          </a:p>
        </p:txBody>
      </p:sp>
      <p:cxnSp>
        <p:nvCxnSpPr>
          <p:cNvPr id="29" name="Straight Arrow Connector 28"/>
          <p:cNvCxnSpPr>
            <a:stCxn id="37" idx="1"/>
            <a:endCxn id="14" idx="6"/>
          </p:cNvCxnSpPr>
          <p:nvPr/>
        </p:nvCxnSpPr>
        <p:spPr>
          <a:xfrm flipH="1">
            <a:off x="5708056" y="4382506"/>
            <a:ext cx="712565" cy="5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9859675" y="3227591"/>
            <a:ext cx="819007" cy="369332"/>
          </a:xfrm>
          <a:prstGeom prst="rect">
            <a:avLst/>
          </a:prstGeom>
        </p:spPr>
        <p:txBody>
          <a:bodyPr wrap="none">
            <a:spAutoFit/>
          </a:bodyPr>
          <a:lstStyle/>
          <a:p>
            <a:r>
              <a:rPr lang="en-US"/>
              <a:t>Offline</a:t>
            </a:r>
            <a:endParaRPr lang="en-US"/>
          </a:p>
        </p:txBody>
      </p:sp>
      <p:sp>
        <p:nvSpPr>
          <p:cNvPr id="53" name="Rectangle 52"/>
          <p:cNvSpPr/>
          <p:nvPr/>
        </p:nvSpPr>
        <p:spPr>
          <a:xfrm>
            <a:off x="9867975" y="4741015"/>
            <a:ext cx="801823" cy="369332"/>
          </a:xfrm>
          <a:prstGeom prst="rect">
            <a:avLst/>
          </a:prstGeom>
        </p:spPr>
        <p:txBody>
          <a:bodyPr wrap="none">
            <a:spAutoFit/>
          </a:bodyPr>
          <a:lstStyle/>
          <a:p>
            <a:r>
              <a:rPr lang="en-US"/>
              <a:t>Online</a:t>
            </a:r>
            <a:endParaRPr lang="en-US" dirty="0"/>
          </a:p>
        </p:txBody>
      </p:sp>
      <p:pic>
        <p:nvPicPr>
          <p:cNvPr id="54" name="Picture 53"/>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3624941" y="5498024"/>
            <a:ext cx="3403535" cy="1128072"/>
          </a:xfrm>
          <a:prstGeom prst="rect">
            <a:avLst/>
          </a:prstGeom>
        </p:spPr>
      </p:pic>
      <p:cxnSp>
        <p:nvCxnSpPr>
          <p:cNvPr id="68" name="Straight Arrow Connector 67"/>
          <p:cNvCxnSpPr>
            <a:endCxn id="6" idx="0"/>
          </p:cNvCxnSpPr>
          <p:nvPr/>
        </p:nvCxnSpPr>
        <p:spPr>
          <a:xfrm>
            <a:off x="2488930" y="2468492"/>
            <a:ext cx="1" cy="3160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4255229" y="5738895"/>
            <a:ext cx="2217915" cy="646331"/>
          </a:xfrm>
          <a:prstGeom prst="rect">
            <a:avLst/>
          </a:prstGeom>
        </p:spPr>
        <p:txBody>
          <a:bodyPr wrap="none">
            <a:spAutoFit/>
          </a:bodyPr>
          <a:lstStyle/>
          <a:p>
            <a:pPr algn="ctr"/>
            <a:r>
              <a:rPr lang="en-US" dirty="0"/>
              <a:t>Network and </a:t>
            </a:r>
            <a:r>
              <a:rPr lang="en-US" dirty="0" err="1"/>
              <a:t>Endhost</a:t>
            </a:r>
            <a:r>
              <a:rPr lang="en-US" dirty="0"/>
              <a:t/>
            </a:r>
            <a:br>
              <a:rPr lang="en-US" dirty="0"/>
            </a:br>
            <a:r>
              <a:rPr lang="en-US" dirty="0"/>
              <a:t>Devices</a:t>
            </a:r>
            <a:endParaRPr lang="en-US" dirty="0"/>
          </a:p>
        </p:txBody>
      </p:sp>
      <p:sp>
        <p:nvSpPr>
          <p:cNvPr id="34" name="Can 33"/>
          <p:cNvSpPr/>
          <p:nvPr/>
        </p:nvSpPr>
        <p:spPr>
          <a:xfrm>
            <a:off x="9395713" y="4072764"/>
            <a:ext cx="714730" cy="597381"/>
          </a:xfrm>
          <a:prstGeom prst="can">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t>Net</a:t>
            </a:r>
            <a:br>
              <a:rPr lang="en-US" sz="1600"/>
            </a:br>
            <a:r>
              <a:rPr lang="en-US" sz="1600"/>
              <a:t>State</a:t>
            </a:r>
            <a:endParaRPr lang="en-US" sz="1600" dirty="0"/>
          </a:p>
        </p:txBody>
      </p:sp>
      <p:cxnSp>
        <p:nvCxnSpPr>
          <p:cNvPr id="36" name="Straight Arrow Connector 35"/>
          <p:cNvCxnSpPr>
            <a:stCxn id="34" idx="2"/>
            <a:endCxn id="37" idx="3"/>
          </p:cNvCxnSpPr>
          <p:nvPr/>
        </p:nvCxnSpPr>
        <p:spPr>
          <a:xfrm flipH="1">
            <a:off x="8967545" y="4371455"/>
            <a:ext cx="428168" cy="110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5843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0600" cy="1325563"/>
          </a:xfrm>
        </p:spPr>
        <p:txBody>
          <a:bodyPr/>
          <a:lstStyle/>
          <a:p>
            <a:r>
              <a:rPr lang="en-US" dirty="0" smtClean="0"/>
              <a:t>Key Architecture Element: Controlled, </a:t>
            </a:r>
            <a:br>
              <a:rPr lang="en-US" dirty="0" smtClean="0"/>
            </a:br>
            <a:r>
              <a:rPr lang="en-US" dirty="0" smtClean="0"/>
              <a:t>Self-Optimizing Dynamicity</a:t>
            </a:r>
            <a:endParaRPr lang="en-US" dirty="0"/>
          </a:p>
        </p:txBody>
      </p:sp>
      <p:sp>
        <p:nvSpPr>
          <p:cNvPr id="3" name="Content Placeholder 2"/>
          <p:cNvSpPr>
            <a:spLocks noGrp="1"/>
          </p:cNvSpPr>
          <p:nvPr>
            <p:ph idx="1"/>
          </p:nvPr>
        </p:nvSpPr>
        <p:spPr>
          <a:xfrm>
            <a:off x="838200" y="1825625"/>
            <a:ext cx="11150600" cy="2966508"/>
          </a:xfrm>
        </p:spPr>
        <p:txBody>
          <a:bodyPr>
            <a:normAutofit/>
          </a:bodyPr>
          <a:lstStyle/>
          <a:p>
            <a:r>
              <a:rPr lang="en-US" dirty="0" smtClean="0"/>
              <a:t>Idea: Consider dynamicity as an </a:t>
            </a:r>
            <a:r>
              <a:rPr lang="en-US" dirty="0" smtClean="0">
                <a:solidFill>
                  <a:srgbClr val="FF0000"/>
                </a:solidFill>
              </a:rPr>
              <a:t>opportunity</a:t>
            </a:r>
            <a:r>
              <a:rPr lang="en-US" dirty="0" smtClean="0"/>
              <a:t> to leverage, if possible</a:t>
            </a:r>
          </a:p>
          <a:p>
            <a:r>
              <a:rPr lang="en-US" dirty="0" smtClean="0"/>
              <a:t>Goal: Systematic exploration of controlled dynamicity:</a:t>
            </a:r>
          </a:p>
          <a:p>
            <a:pPr lvl="1"/>
            <a:r>
              <a:rPr lang="en-US" dirty="0"/>
              <a:t>Controlled placement of </a:t>
            </a:r>
            <a:r>
              <a:rPr lang="en-US" b="1" dirty="0"/>
              <a:t>controllers</a:t>
            </a:r>
          </a:p>
          <a:p>
            <a:pPr lvl="1"/>
            <a:r>
              <a:rPr lang="en-US" dirty="0"/>
              <a:t>Controlled placement of assets to </a:t>
            </a:r>
            <a:r>
              <a:rPr lang="en-US" b="1" dirty="0"/>
              <a:t>enhance the controller-resource </a:t>
            </a:r>
            <a:r>
              <a:rPr lang="en-US" b="1" dirty="0" smtClean="0"/>
              <a:t>channel</a:t>
            </a:r>
          </a:p>
          <a:p>
            <a:pPr lvl="1"/>
            <a:r>
              <a:rPr lang="en-US" dirty="0"/>
              <a:t>Controlled mobility to enhance </a:t>
            </a:r>
            <a:r>
              <a:rPr lang="en-US" dirty="0" smtClean="0"/>
              <a:t>capacity of </a:t>
            </a:r>
            <a:r>
              <a:rPr lang="en-US" b="1" dirty="0" smtClean="0"/>
              <a:t>the </a:t>
            </a:r>
            <a:r>
              <a:rPr lang="en-US" b="1" dirty="0"/>
              <a:t>resource plane</a:t>
            </a:r>
          </a:p>
          <a:p>
            <a:pPr lvl="1"/>
            <a:r>
              <a:rPr lang="en-US" dirty="0" smtClean="0"/>
              <a:t>Controlled mobile </a:t>
            </a:r>
            <a:r>
              <a:rPr lang="en-US" b="1" dirty="0" smtClean="0"/>
              <a:t>data</a:t>
            </a:r>
          </a:p>
          <a:p>
            <a:pPr lvl="1"/>
            <a:r>
              <a:rPr lang="en-US" dirty="0"/>
              <a:t>C</a:t>
            </a:r>
            <a:r>
              <a:rPr lang="en-US" dirty="0" smtClean="0"/>
              <a:t>ontrolled </a:t>
            </a:r>
            <a:r>
              <a:rPr lang="en-US" dirty="0"/>
              <a:t>mobile </a:t>
            </a:r>
            <a:r>
              <a:rPr lang="en-US" b="1" dirty="0" smtClean="0"/>
              <a:t>code</a:t>
            </a:r>
            <a:r>
              <a:rPr lang="en-US" dirty="0" smtClean="0"/>
              <a:t> </a:t>
            </a:r>
            <a:r>
              <a:rPr lang="en-US" dirty="0" smtClean="0"/>
              <a:t>(network forwarding elem., NVF, analytics)</a:t>
            </a:r>
            <a:endParaRPr lang="en-US" dirty="0" smtClean="0"/>
          </a:p>
        </p:txBody>
      </p:sp>
      <p:pic>
        <p:nvPicPr>
          <p:cNvPr id="4" name="Picture 3"/>
          <p:cNvPicPr>
            <a:picLocks noChangeAspect="1"/>
          </p:cNvPicPr>
          <p:nvPr/>
        </p:nvPicPr>
        <p:blipFill>
          <a:blip r:embed="rId2"/>
          <a:stretch>
            <a:fillRect/>
          </a:stretch>
        </p:blipFill>
        <p:spPr>
          <a:xfrm>
            <a:off x="10214096" y="5292166"/>
            <a:ext cx="1930400" cy="1447800"/>
          </a:xfrm>
          <a:prstGeom prst="rect">
            <a:avLst/>
          </a:prstGeom>
        </p:spPr>
      </p:pic>
      <p:grpSp>
        <p:nvGrpSpPr>
          <p:cNvPr id="20" name="Group 19"/>
          <p:cNvGrpSpPr/>
          <p:nvPr/>
        </p:nvGrpSpPr>
        <p:grpSpPr>
          <a:xfrm>
            <a:off x="1586736" y="4927067"/>
            <a:ext cx="6592064" cy="1761599"/>
            <a:chOff x="1078735" y="3435496"/>
            <a:chExt cx="10780687" cy="3097401"/>
          </a:xfrm>
        </p:grpSpPr>
        <p:grpSp>
          <p:nvGrpSpPr>
            <p:cNvPr id="5" name="Group 4"/>
            <p:cNvGrpSpPr/>
            <p:nvPr/>
          </p:nvGrpSpPr>
          <p:grpSpPr>
            <a:xfrm>
              <a:off x="2502687" y="3437990"/>
              <a:ext cx="2668793" cy="874326"/>
              <a:chOff x="1550872" y="4393213"/>
              <a:chExt cx="5505427" cy="1824726"/>
            </a:xfrm>
          </p:grpSpPr>
          <p:pic>
            <p:nvPicPr>
              <p:cNvPr id="6" name="Picture 5"/>
              <p:cNvPicPr>
                <a:picLocks noChangeAspect="1"/>
              </p:cNvPicPr>
              <p:nvPr/>
            </p:nvPicPr>
            <p:blipFill>
              <a:blip r:embed="rId3">
                <a:alphaModFix amt="55000"/>
                <a:duotone>
                  <a:schemeClr val="accent1">
                    <a:shade val="45000"/>
                    <a:satMod val="135000"/>
                  </a:schemeClr>
                  <a:prstClr val="white"/>
                </a:duotone>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7" name="Rectangle 6"/>
              <p:cNvSpPr/>
              <p:nvPr/>
            </p:nvSpPr>
            <p:spPr>
              <a:xfrm>
                <a:off x="2328585" y="4866261"/>
                <a:ext cx="3949991" cy="1129409"/>
              </a:xfrm>
              <a:prstGeom prst="rect">
                <a:avLst/>
              </a:prstGeom>
            </p:spPr>
            <p:txBody>
              <a:bodyPr wrap="none">
                <a:spAutoFit/>
              </a:bodyPr>
              <a:lstStyle/>
              <a:p>
                <a:pPr algn="ctr"/>
                <a:r>
                  <a:rPr lang="en-US" sz="1400" dirty="0" smtClean="0"/>
                  <a:t>Control Plane</a:t>
                </a:r>
                <a:endParaRPr lang="en-US" sz="1400" dirty="0"/>
              </a:p>
            </p:txBody>
          </p:sp>
        </p:grpSp>
        <p:grpSp>
          <p:nvGrpSpPr>
            <p:cNvPr id="8" name="Group 7"/>
            <p:cNvGrpSpPr/>
            <p:nvPr/>
          </p:nvGrpSpPr>
          <p:grpSpPr>
            <a:xfrm>
              <a:off x="7853622" y="3435496"/>
              <a:ext cx="2668793" cy="874326"/>
              <a:chOff x="1550872" y="4393213"/>
              <a:chExt cx="5505427" cy="1824726"/>
            </a:xfrm>
          </p:grpSpPr>
          <p:pic>
            <p:nvPicPr>
              <p:cNvPr id="9" name="Picture 8"/>
              <p:cNvPicPr>
                <a:picLocks noChangeAspect="1"/>
              </p:cNvPicPr>
              <p:nvPr/>
            </p:nvPicPr>
            <p:blipFill>
              <a:blip r:embed="rId3">
                <a:alphaModFix amt="55000"/>
                <a:duotone>
                  <a:schemeClr val="accent2">
                    <a:shade val="45000"/>
                    <a:satMod val="135000"/>
                  </a:schemeClr>
                  <a:prstClr val="white"/>
                </a:duotone>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10" name="Rectangle 9"/>
              <p:cNvSpPr/>
              <p:nvPr/>
            </p:nvSpPr>
            <p:spPr>
              <a:xfrm>
                <a:off x="2328585" y="4866261"/>
                <a:ext cx="3949991" cy="1129409"/>
              </a:xfrm>
              <a:prstGeom prst="rect">
                <a:avLst/>
              </a:prstGeom>
            </p:spPr>
            <p:txBody>
              <a:bodyPr wrap="none">
                <a:spAutoFit/>
              </a:bodyPr>
              <a:lstStyle/>
              <a:p>
                <a:pPr algn="ctr"/>
                <a:r>
                  <a:rPr lang="en-US" sz="1400" dirty="0" smtClean="0"/>
                  <a:t>Control Plane</a:t>
                </a:r>
                <a:endParaRPr lang="en-US" sz="1400" dirty="0"/>
              </a:p>
            </p:txBody>
          </p:sp>
        </p:grpSp>
        <p:grpSp>
          <p:nvGrpSpPr>
            <p:cNvPr id="11" name="Group 10"/>
            <p:cNvGrpSpPr/>
            <p:nvPr/>
          </p:nvGrpSpPr>
          <p:grpSpPr>
            <a:xfrm>
              <a:off x="1078735" y="4814460"/>
              <a:ext cx="5173475" cy="1718437"/>
              <a:chOff x="1550872" y="4393213"/>
              <a:chExt cx="5505427" cy="1824726"/>
            </a:xfrm>
          </p:grpSpPr>
          <p:pic>
            <p:nvPicPr>
              <p:cNvPr id="12" name="Picture 11"/>
              <p:cNvPicPr>
                <a:picLocks noChangeAspect="1"/>
              </p:cNvPicPr>
              <p:nvPr/>
            </p:nvPicPr>
            <p:blipFill>
              <a:blip r:embed="rId3">
                <a:alphaModFix amt="55000"/>
                <a:duotone>
                  <a:schemeClr val="accent1">
                    <a:shade val="45000"/>
                    <a:satMod val="135000"/>
                  </a:schemeClr>
                  <a:prstClr val="white"/>
                </a:duotone>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13" name="Rectangle 12"/>
              <p:cNvSpPr/>
              <p:nvPr/>
            </p:nvSpPr>
            <p:spPr>
              <a:xfrm>
                <a:off x="2065161" y="4586484"/>
                <a:ext cx="4414531" cy="1379117"/>
              </a:xfrm>
              <a:prstGeom prst="rect">
                <a:avLst/>
              </a:prstGeom>
            </p:spPr>
            <p:txBody>
              <a:bodyPr wrap="none">
                <a:spAutoFit/>
              </a:bodyPr>
              <a:lstStyle/>
              <a:p>
                <a:pPr algn="ctr"/>
                <a:r>
                  <a:rPr lang="en-US" sz="1400" dirty="0" smtClean="0"/>
                  <a:t>Resource Plane </a:t>
                </a:r>
                <a:br>
                  <a:rPr lang="en-US" sz="1400" dirty="0" smtClean="0"/>
                </a:br>
                <a:r>
                  <a:rPr lang="en-US" sz="1400" dirty="0" smtClean="0"/>
                  <a:t>(Compute, Network and Storage</a:t>
                </a:r>
                <a:r>
                  <a:rPr lang="en-US" sz="1400" smtClean="0"/>
                  <a:t/>
                </a:r>
                <a:br>
                  <a:rPr lang="en-US" sz="1400" smtClean="0"/>
                </a:br>
                <a:r>
                  <a:rPr lang="en-US" sz="1400" smtClean="0"/>
                  <a:t>Resources</a:t>
                </a:r>
                <a:r>
                  <a:rPr lang="en-US" sz="1400" dirty="0" smtClean="0"/>
                  <a:t>)</a:t>
                </a:r>
                <a:endParaRPr lang="en-US" sz="1400" dirty="0"/>
              </a:p>
            </p:txBody>
          </p:sp>
        </p:grpSp>
        <p:grpSp>
          <p:nvGrpSpPr>
            <p:cNvPr id="14" name="Group 13"/>
            <p:cNvGrpSpPr/>
            <p:nvPr/>
          </p:nvGrpSpPr>
          <p:grpSpPr>
            <a:xfrm>
              <a:off x="6685947" y="4814460"/>
              <a:ext cx="5173475" cy="1718437"/>
              <a:chOff x="1550872" y="4393213"/>
              <a:chExt cx="5505427" cy="1824726"/>
            </a:xfrm>
          </p:grpSpPr>
          <p:pic>
            <p:nvPicPr>
              <p:cNvPr id="15" name="Picture 14"/>
              <p:cNvPicPr>
                <a:picLocks noChangeAspect="1"/>
              </p:cNvPicPr>
              <p:nvPr/>
            </p:nvPicPr>
            <p:blipFill>
              <a:blip r:embed="rId3">
                <a:alphaModFix amt="55000"/>
                <a:duotone>
                  <a:schemeClr val="accent2">
                    <a:shade val="45000"/>
                    <a:satMod val="135000"/>
                  </a:schemeClr>
                  <a:prstClr val="white"/>
                </a:duotone>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16" name="Rectangle 15"/>
              <p:cNvSpPr/>
              <p:nvPr/>
            </p:nvSpPr>
            <p:spPr>
              <a:xfrm>
                <a:off x="2006223" y="4618098"/>
                <a:ext cx="4414531" cy="1379117"/>
              </a:xfrm>
              <a:prstGeom prst="rect">
                <a:avLst/>
              </a:prstGeom>
            </p:spPr>
            <p:txBody>
              <a:bodyPr wrap="none">
                <a:spAutoFit/>
              </a:bodyPr>
              <a:lstStyle/>
              <a:p>
                <a:pPr algn="ctr"/>
                <a:r>
                  <a:rPr lang="en-US" sz="1400" dirty="0" smtClean="0"/>
                  <a:t>Resource Plane </a:t>
                </a:r>
                <a:br>
                  <a:rPr lang="en-US" sz="1400" dirty="0" smtClean="0"/>
                </a:br>
                <a:r>
                  <a:rPr lang="en-US" sz="1400" dirty="0" smtClean="0"/>
                  <a:t>(Compute, Network and Storage</a:t>
                </a:r>
                <a:r>
                  <a:rPr lang="en-US" sz="1400" smtClean="0"/>
                  <a:t/>
                </a:r>
                <a:br>
                  <a:rPr lang="en-US" sz="1400" smtClean="0"/>
                </a:br>
                <a:r>
                  <a:rPr lang="en-US" sz="1400" smtClean="0"/>
                  <a:t>Resources</a:t>
                </a:r>
                <a:r>
                  <a:rPr lang="en-US" sz="1400" dirty="0" smtClean="0"/>
                  <a:t>)</a:t>
                </a:r>
                <a:endParaRPr lang="en-US" sz="1400" dirty="0"/>
              </a:p>
            </p:txBody>
          </p:sp>
        </p:grpSp>
        <p:cxnSp>
          <p:nvCxnSpPr>
            <p:cNvPr id="17" name="Straight Arrow Connector 16"/>
            <p:cNvCxnSpPr/>
            <p:nvPr/>
          </p:nvCxnSpPr>
          <p:spPr>
            <a:xfrm>
              <a:off x="5166215" y="3807424"/>
              <a:ext cx="2577351" cy="0"/>
            </a:xfrm>
            <a:prstGeom prst="straightConnector1">
              <a:avLst/>
            </a:prstGeom>
            <a:ln w="31750">
              <a:solidFill>
                <a:schemeClr val="accent6">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988322" y="4103823"/>
              <a:ext cx="525546" cy="941267"/>
            </a:xfrm>
            <a:prstGeom prst="rect">
              <a:avLst/>
            </a:prstGeom>
          </p:spPr>
        </p:pic>
        <p:pic>
          <p:nvPicPr>
            <p:cNvPr id="19" name="Picture 18"/>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555753" y="4103823"/>
              <a:ext cx="525546" cy="941267"/>
            </a:xfrm>
            <a:prstGeom prst="rect">
              <a:avLst/>
            </a:prstGeom>
          </p:spPr>
        </p:pic>
      </p:grpSp>
    </p:spTree>
    <p:extLst>
      <p:ext uri="{BB962C8B-B14F-4D97-AF65-F5344CB8AC3E}">
        <p14:creationId xmlns:p14="http://schemas.microsoft.com/office/powerpoint/2010/main" val="2103780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Concept to Realization: How to Control?</a:t>
            </a:r>
            <a:endParaRPr lang="en-US" dirty="0"/>
          </a:p>
        </p:txBody>
      </p:sp>
      <p:sp>
        <p:nvSpPr>
          <p:cNvPr id="4" name="Content Placeholder 3"/>
          <p:cNvSpPr>
            <a:spLocks noGrp="1"/>
          </p:cNvSpPr>
          <p:nvPr>
            <p:ph idx="1"/>
          </p:nvPr>
        </p:nvSpPr>
        <p:spPr>
          <a:xfrm>
            <a:off x="838199" y="1723869"/>
            <a:ext cx="5307768" cy="4453093"/>
          </a:xfrm>
        </p:spPr>
        <p:txBody>
          <a:bodyPr/>
          <a:lstStyle/>
          <a:p>
            <a:r>
              <a:rPr lang="en-US" dirty="0" smtClean="0"/>
              <a:t>Develop fundamental principles to guide the design objectives</a:t>
            </a:r>
          </a:p>
          <a:p>
            <a:pPr lvl="1"/>
            <a:r>
              <a:rPr lang="en-US" dirty="0" smtClean="0"/>
              <a:t>E.g., Control-Resource Channel Capacity Theorem; CAP-like Theorem</a:t>
            </a:r>
          </a:p>
          <a:p>
            <a:pPr lvl="1"/>
            <a:endParaRPr lang="en-US" dirty="0" smtClean="0"/>
          </a:p>
          <a:p>
            <a:r>
              <a:rPr lang="en-US" dirty="0" smtClean="0"/>
              <a:t>Develop fundamental programming abstractions and tools to realize the control</a:t>
            </a:r>
          </a:p>
          <a:p>
            <a:pPr lvl="1"/>
            <a:r>
              <a:rPr lang="en-US" dirty="0" smtClean="0"/>
              <a:t>E.g., programming language based control programming</a:t>
            </a:r>
            <a:endParaRPr lang="en-US" dirty="0"/>
          </a:p>
        </p:txBody>
      </p:sp>
      <p:graphicFrame>
        <p:nvGraphicFramePr>
          <p:cNvPr id="5" name="Diagram 4"/>
          <p:cNvGraphicFramePr/>
          <p:nvPr>
            <p:extLst>
              <p:ext uri="{D42A27DB-BD31-4B8C-83A1-F6EECF244321}">
                <p14:modId xmlns:p14="http://schemas.microsoft.com/office/powerpoint/2010/main" val="1125912316"/>
              </p:ext>
            </p:extLst>
          </p:nvPr>
        </p:nvGraphicFramePr>
        <p:xfrm>
          <a:off x="6145967" y="1723869"/>
          <a:ext cx="5696262" cy="4602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2103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508000" y="89996"/>
            <a:ext cx="11353799" cy="685800"/>
          </a:xfrm>
          <a:ln/>
        </p:spPr>
        <p:txBody>
          <a:bodyPr/>
          <a:lstStyle/>
          <a:p>
            <a:pPr algn="ctr"/>
            <a:r>
              <a:rPr lang="en-US" sz="3200" dirty="0" smtClean="0"/>
              <a:t>The Programming-Level Gap Problem</a:t>
            </a:r>
            <a:endParaRPr lang="en-US" sz="3200" dirty="0"/>
          </a:p>
        </p:txBody>
      </p:sp>
      <p:sp>
        <p:nvSpPr>
          <p:cNvPr id="10" name="Slide Number Placeholder 6"/>
          <p:cNvSpPr>
            <a:spLocks noGrp="1"/>
          </p:cNvSpPr>
          <p:nvPr>
            <p:ph type="sldNum" sz="quarter" idx="10"/>
          </p:nvPr>
        </p:nvSpPr>
        <p:spPr>
          <a:xfrm>
            <a:off x="10299704" y="6556139"/>
            <a:ext cx="1905000" cy="304800"/>
          </a:xfrm>
        </p:spPr>
        <p:txBody>
          <a:bodyPr/>
          <a:lstStyle/>
          <a:p>
            <a:pPr algn="r">
              <a:defRPr/>
            </a:pPr>
            <a:fld id="{164B0F64-89EF-7A42-892D-484BAB952423}" type="slidenum">
              <a:rPr lang="en-US" smtClean="0"/>
              <a:pPr algn="r">
                <a:defRPr/>
              </a:pPr>
              <a:t>5</a:t>
            </a:fld>
            <a:endParaRPr lang="en-US" dirty="0">
              <a:solidFill>
                <a:schemeClr val="bg2"/>
              </a:solidFill>
            </a:endParaRPr>
          </a:p>
        </p:txBody>
      </p:sp>
      <p:grpSp>
        <p:nvGrpSpPr>
          <p:cNvPr id="11" name="Group 10"/>
          <p:cNvGrpSpPr/>
          <p:nvPr/>
        </p:nvGrpSpPr>
        <p:grpSpPr>
          <a:xfrm>
            <a:off x="2962230" y="906226"/>
            <a:ext cx="2623866" cy="1715857"/>
            <a:chOff x="214694" y="926647"/>
            <a:chExt cx="2623866" cy="1715857"/>
          </a:xfrm>
        </p:grpSpPr>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214694" y="926647"/>
              <a:ext cx="2623866" cy="1715857"/>
            </a:xfrm>
            <a:prstGeom prst="rect">
              <a:avLst/>
            </a:prstGeom>
          </p:spPr>
        </p:pic>
        <p:sp>
          <p:nvSpPr>
            <p:cNvPr id="8" name="Freeform 7"/>
            <p:cNvSpPr/>
            <p:nvPr/>
          </p:nvSpPr>
          <p:spPr>
            <a:xfrm>
              <a:off x="626865" y="1154669"/>
              <a:ext cx="1621035" cy="1258332"/>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w="lg" len="lg"/>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 name="Straight Arrow Connector 6"/>
            <p:cNvCxnSpPr/>
            <p:nvPr/>
          </p:nvCxnSpPr>
          <p:spPr bwMode="auto">
            <a:xfrm>
              <a:off x="232912" y="996136"/>
              <a:ext cx="393953" cy="15853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pic>
        <p:nvPicPr>
          <p:cNvPr id="16" name="Picture 15"/>
          <p:cNvPicPr>
            <a:picLocks noChangeAspect="1"/>
          </p:cNvPicPr>
          <p:nvPr/>
        </p:nvPicPr>
        <p:blipFill rotWithShape="1">
          <a:blip r:embed="rId5"/>
          <a:srcRect t="9925" r="49555"/>
          <a:stretch/>
        </p:blipFill>
        <p:spPr>
          <a:xfrm>
            <a:off x="899930" y="2793355"/>
            <a:ext cx="3087440" cy="3509948"/>
          </a:xfrm>
          <a:prstGeom prst="rect">
            <a:avLst/>
          </a:prstGeom>
        </p:spPr>
      </p:pic>
      <p:pic>
        <p:nvPicPr>
          <p:cNvPr id="17" name="Picture 16"/>
          <p:cNvPicPr>
            <a:picLocks noChangeAspect="1"/>
          </p:cNvPicPr>
          <p:nvPr/>
        </p:nvPicPr>
        <p:blipFill>
          <a:blip r:embed="rId6"/>
          <a:stretch>
            <a:fillRect/>
          </a:stretch>
        </p:blipFill>
        <p:spPr>
          <a:xfrm>
            <a:off x="6112899" y="2057400"/>
            <a:ext cx="5877380" cy="2654300"/>
          </a:xfrm>
          <a:prstGeom prst="rect">
            <a:avLst/>
          </a:prstGeom>
        </p:spPr>
      </p:pic>
      <p:pic>
        <p:nvPicPr>
          <p:cNvPr id="18" name="Picture 17"/>
          <p:cNvPicPr>
            <a:picLocks noChangeAspect="1"/>
          </p:cNvPicPr>
          <p:nvPr/>
        </p:nvPicPr>
        <p:blipFill rotWithShape="1">
          <a:blip r:embed="rId7"/>
          <a:srcRect l="20078" t="54542" r="11609" b="13020"/>
          <a:stretch/>
        </p:blipFill>
        <p:spPr>
          <a:xfrm>
            <a:off x="6436346" y="4862852"/>
            <a:ext cx="4523754" cy="1377672"/>
          </a:xfrm>
          <a:prstGeom prst="rect">
            <a:avLst/>
          </a:prstGeom>
        </p:spPr>
      </p:pic>
      <p:sp>
        <p:nvSpPr>
          <p:cNvPr id="19" name="Rounded Rectangular Callout 18"/>
          <p:cNvSpPr/>
          <p:nvPr/>
        </p:nvSpPr>
        <p:spPr bwMode="auto">
          <a:xfrm>
            <a:off x="4595745" y="4470208"/>
            <a:ext cx="1596212" cy="1740092"/>
          </a:xfrm>
          <a:prstGeom prst="wedgeRoundRectCallout">
            <a:avLst>
              <a:gd name="adj1" fmla="val -139412"/>
              <a:gd name="adj2" fmla="val 37206"/>
              <a:gd name="adj3" fmla="val 16667"/>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a:latin typeface="Menlo Regular" charset="0"/>
                <a:cs typeface="Menlo Regular" charset="0"/>
                <a:sym typeface="Menlo Regular" charset="0"/>
              </a:rPr>
              <a:t>Low-level TCAM based computing model with limited resources</a:t>
            </a:r>
          </a:p>
        </p:txBody>
      </p:sp>
      <p:sp>
        <p:nvSpPr>
          <p:cNvPr id="20" name="Rounded Rectangular Callout 19"/>
          <p:cNvSpPr/>
          <p:nvPr/>
        </p:nvSpPr>
        <p:spPr bwMode="auto">
          <a:xfrm>
            <a:off x="639191" y="906226"/>
            <a:ext cx="1596212" cy="967544"/>
          </a:xfrm>
          <a:prstGeom prst="wedgeRoundRectCallout">
            <a:avLst>
              <a:gd name="adj1" fmla="val 93278"/>
              <a:gd name="adj2" fmla="val 120041"/>
              <a:gd name="adj3" fmla="val 16667"/>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400" baseline="0" smtClean="0"/>
              <a:t>How to program?</a:t>
            </a:r>
            <a:endParaRPr lang="en-US" sz="2400" baseline="0" dirty="0"/>
          </a:p>
        </p:txBody>
      </p:sp>
      <p:pic>
        <p:nvPicPr>
          <p:cNvPr id="22" name="Picture 21"/>
          <p:cNvPicPr>
            <a:picLocks noChangeAspect="1"/>
          </p:cNvPicPr>
          <p:nvPr/>
        </p:nvPicPr>
        <p:blipFill>
          <a:blip r:embed="rId8"/>
          <a:stretch>
            <a:fillRect/>
          </a:stretch>
        </p:blipFill>
        <p:spPr>
          <a:xfrm>
            <a:off x="2962230" y="2585514"/>
            <a:ext cx="626063" cy="493172"/>
          </a:xfrm>
          <a:prstGeom prst="rect">
            <a:avLst/>
          </a:prstGeom>
        </p:spPr>
      </p:pic>
      <p:sp>
        <p:nvSpPr>
          <p:cNvPr id="25" name="Freeform 24"/>
          <p:cNvSpPr/>
          <p:nvPr/>
        </p:nvSpPr>
        <p:spPr bwMode="auto">
          <a:xfrm>
            <a:off x="355600" y="1108702"/>
            <a:ext cx="6273800" cy="3285930"/>
          </a:xfrm>
          <a:custGeom>
            <a:avLst/>
            <a:gdLst>
              <a:gd name="connsiteX0" fmla="*/ 0 w 6604000"/>
              <a:gd name="connsiteY0" fmla="*/ 3860800 h 3860800"/>
              <a:gd name="connsiteX1" fmla="*/ 2768600 w 6604000"/>
              <a:gd name="connsiteY1" fmla="*/ 3467100 h 3860800"/>
              <a:gd name="connsiteX2" fmla="*/ 5143500 w 6604000"/>
              <a:gd name="connsiteY2" fmla="*/ 2171700 h 3860800"/>
              <a:gd name="connsiteX3" fmla="*/ 6604000 w 6604000"/>
              <a:gd name="connsiteY3" fmla="*/ 0 h 3860800"/>
            </a:gdLst>
            <a:ahLst/>
            <a:cxnLst>
              <a:cxn ang="0">
                <a:pos x="connsiteX0" y="connsiteY0"/>
              </a:cxn>
              <a:cxn ang="0">
                <a:pos x="connsiteX1" y="connsiteY1"/>
              </a:cxn>
              <a:cxn ang="0">
                <a:pos x="connsiteX2" y="connsiteY2"/>
              </a:cxn>
              <a:cxn ang="0">
                <a:pos x="connsiteX3" y="connsiteY3"/>
              </a:cxn>
            </a:cxnLst>
            <a:rect l="l" t="t" r="r" b="b"/>
            <a:pathLst>
              <a:path w="6604000" h="3860800">
                <a:moveTo>
                  <a:pt x="0" y="3860800"/>
                </a:moveTo>
                <a:cubicBezTo>
                  <a:pt x="955675" y="3804708"/>
                  <a:pt x="1911350" y="3748617"/>
                  <a:pt x="2768600" y="3467100"/>
                </a:cubicBezTo>
                <a:cubicBezTo>
                  <a:pt x="3625850" y="3185583"/>
                  <a:pt x="4504267" y="2749550"/>
                  <a:pt x="5143500" y="2171700"/>
                </a:cubicBezTo>
                <a:cubicBezTo>
                  <a:pt x="5782733" y="1593850"/>
                  <a:pt x="6604000" y="0"/>
                  <a:pt x="6604000" y="0"/>
                </a:cubicBezTo>
              </a:path>
            </a:pathLst>
          </a:custGeom>
          <a:noFill/>
          <a:ln w="603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4136942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7955"/>
            <a:ext cx="10515600" cy="1325563"/>
          </a:xfrm>
        </p:spPr>
        <p:txBody>
          <a:bodyPr/>
          <a:lstStyle/>
          <a:p>
            <a:pPr algn="ctr"/>
            <a:r>
              <a:rPr lang="en-US" sz="3600" dirty="0"/>
              <a:t>An Example: A </a:t>
            </a:r>
            <a:r>
              <a:rPr lang="en-US" sz="3600" dirty="0" smtClean="0"/>
              <a:t>Low-Level Programming </a:t>
            </a:r>
            <a:r>
              <a:rPr lang="en-US" sz="3600" dirty="0" smtClean="0"/>
              <a:t>Controller</a:t>
            </a:r>
            <a:endParaRPr lang="en-US" sz="3600" dirty="0"/>
          </a:p>
        </p:txBody>
      </p:sp>
      <p:sp>
        <p:nvSpPr>
          <p:cNvPr id="5" name="Rectangle 2"/>
          <p:cNvSpPr>
            <a:spLocks/>
          </p:cNvSpPr>
          <p:nvPr/>
        </p:nvSpPr>
        <p:spPr bwMode="auto">
          <a:xfrm>
            <a:off x="1773513" y="1622778"/>
            <a:ext cx="5126820" cy="2793997"/>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badPort</a:t>
            </a:r>
            <a:r>
              <a:rPr lang="nl-NL" sz="2000" baseline="0" dirty="0">
                <a:latin typeface="Menlo Regular"/>
                <a:cs typeface="Menlo Regular"/>
              </a:rPr>
              <a:t> = 22        </a:t>
            </a:r>
            <a:r>
              <a:rPr lang="nl-NL" sz="2000" baseline="0" dirty="0">
                <a:solidFill>
                  <a:srgbClr val="FF0000"/>
                </a:solidFill>
                <a:latin typeface="Menlo Regular"/>
                <a:cs typeface="Menlo Regular"/>
              </a:rPr>
              <a:t>// policy</a:t>
            </a:r>
            <a:br>
              <a:rPr lang="nl-NL" sz="2000" baseline="0" dirty="0">
                <a:solidFill>
                  <a:srgbClr val="FF0000"/>
                </a:solidFill>
                <a:latin typeface="Menlo Regular"/>
                <a:cs typeface="Menlo Regular"/>
              </a:rPr>
            </a:br>
            <a:r>
              <a:rPr lang="nl-NL" sz="2000" baseline="0" dirty="0" err="1">
                <a:latin typeface="Menlo Regular"/>
                <a:cs typeface="Menlo Regular"/>
              </a:rPr>
              <a:t>hostTbl</a:t>
            </a:r>
            <a:r>
              <a:rPr lang="nl-NL" sz="2000" baseline="0" dirty="0">
                <a:latin typeface="Menlo Regular"/>
                <a:cs typeface="Menlo Regular"/>
              </a:rPr>
              <a:t> = {A:1,B:2,</a:t>
            </a:r>
            <a:br>
              <a:rPr lang="nl-NL" sz="2000" baseline="0" dirty="0">
                <a:latin typeface="Menlo Regular"/>
                <a:cs typeface="Menlo Regular"/>
              </a:rPr>
            </a:br>
            <a:r>
              <a:rPr lang="nl-NL" sz="2000" baseline="0" dirty="0">
                <a:latin typeface="Menlo Regular"/>
                <a:cs typeface="Menlo Regular"/>
              </a:rPr>
              <a:t>           C:3,D:4} </a:t>
            </a:r>
            <a:r>
              <a:rPr lang="nl-NL" sz="2000" baseline="0" dirty="0">
                <a:solidFill>
                  <a:srgbClr val="FF0000"/>
                </a:solidFill>
                <a:latin typeface="Menlo Regular"/>
                <a:cs typeface="Menlo Regular"/>
              </a:rPr>
              <a:t>// net view</a:t>
            </a:r>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err="1">
                <a:latin typeface="Menlo Regular"/>
                <a:cs typeface="Menlo Regular"/>
                <a:sym typeface="Menlo Regular" charset="0"/>
              </a:rPr>
              <a:t>badPort</a:t>
            </a:r>
            <a:r>
              <a:rPr lang="nl-NL" sz="2000" baseline="0" dirty="0">
                <a:latin typeface="Menlo Regular"/>
                <a:cs typeface="Menlo Regular"/>
              </a:rPr>
              <a:t>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r>
              <a:rPr lang="en-US" sz="2000" baseline="0" dirty="0">
                <a:latin typeface="Menlo Regular"/>
                <a:cs typeface="Menlo Regular"/>
                <a:sym typeface="Menlo Regular" charset="0"/>
              </a:rPr>
              <a:t>:</a:t>
            </a:r>
            <a:r>
              <a:rPr lang="en-US" sz="2000" baseline="0" dirty="0">
                <a:solidFill>
                  <a:srgbClr val="B21889"/>
                </a:solidFill>
                <a:latin typeface="Menlo Regular"/>
                <a:cs typeface="Menlo Regular"/>
                <a:sym typeface="Menlo Regular" charset="0"/>
              </a:rPr>
              <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10272889" y="6553200"/>
            <a:ext cx="1905000" cy="304800"/>
          </a:xfrm>
        </p:spPr>
        <p:txBody>
          <a:bodyPr/>
          <a:lstStyle/>
          <a:p>
            <a:pPr algn="r">
              <a:defRPr/>
            </a:pPr>
            <a:fld id="{164B0F64-89EF-7A42-892D-484BAB952423}" type="slidenum">
              <a:rPr lang="en-US" smtClean="0"/>
              <a:pPr algn="r">
                <a:defRPr/>
              </a:pPr>
              <a:t>6</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82000" y="2895600"/>
            <a:ext cx="1445692" cy="609600"/>
          </a:xfrm>
          <a:prstGeom prst="rect">
            <a:avLst/>
          </a:prstGeom>
        </p:spPr>
      </p:pic>
      <p:cxnSp>
        <p:nvCxnSpPr>
          <p:cNvPr id="8" name="Straight Connector 7"/>
          <p:cNvCxnSpPr>
            <a:endCxn id="7" idx="0"/>
          </p:cNvCxnSpPr>
          <p:nvPr/>
        </p:nvCxnSpPr>
        <p:spPr>
          <a:xfrm flipH="1">
            <a:off x="9104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8229600" y="1371600"/>
            <a:ext cx="1905000" cy="1030574"/>
          </a:xfrm>
          <a:prstGeom prst="rect">
            <a:avLst/>
          </a:prstGeom>
        </p:spPr>
      </p:pic>
      <p:sp>
        <p:nvSpPr>
          <p:cNvPr id="10" name="Rectangle 9"/>
          <p:cNvSpPr/>
          <p:nvPr/>
        </p:nvSpPr>
        <p:spPr>
          <a:xfrm>
            <a:off x="8229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9372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12" name="Vertical Scroll 11"/>
          <p:cNvSpPr/>
          <p:nvPr/>
        </p:nvSpPr>
        <p:spPr>
          <a:xfrm>
            <a:off x="8305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6773333" y="3124200"/>
            <a:ext cx="1608668" cy="1320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6759222" y="1622778"/>
            <a:ext cx="1622778" cy="968024"/>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9282289" y="4236156"/>
            <a:ext cx="457200" cy="702219"/>
          </a:xfrm>
          <a:prstGeom prst="rect">
            <a:avLst/>
          </a:prstGeom>
        </p:spPr>
      </p:pic>
      <p:pic>
        <p:nvPicPr>
          <p:cNvPr id="16" name="Picture 15"/>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9968089" y="4103512"/>
            <a:ext cx="457200" cy="702219"/>
          </a:xfrm>
          <a:prstGeom prst="rect">
            <a:avLst/>
          </a:prstGeom>
        </p:spPr>
      </p:pic>
      <p:sp>
        <p:nvSpPr>
          <p:cNvPr id="17" name="Rectangle 16"/>
          <p:cNvSpPr/>
          <p:nvPr/>
        </p:nvSpPr>
        <p:spPr>
          <a:xfrm>
            <a:off x="9358489" y="5046133"/>
            <a:ext cx="339080" cy="400110"/>
          </a:xfrm>
          <a:prstGeom prst="rect">
            <a:avLst/>
          </a:prstGeom>
        </p:spPr>
        <p:txBody>
          <a:bodyPr wrap="none">
            <a:spAutoFit/>
          </a:bodyPr>
          <a:lstStyle/>
          <a:p>
            <a:r>
              <a:rPr lang="nl-NL" sz="2000" baseline="0" dirty="0">
                <a:latin typeface="Menlo Regular"/>
                <a:cs typeface="Menlo Regular"/>
              </a:rPr>
              <a:t>C</a:t>
            </a:r>
            <a:endParaRPr lang="en-US" sz="2000" baseline="0" dirty="0"/>
          </a:p>
        </p:txBody>
      </p:sp>
      <p:sp>
        <p:nvSpPr>
          <p:cNvPr id="18" name="Rectangle 17"/>
          <p:cNvSpPr/>
          <p:nvPr/>
        </p:nvSpPr>
        <p:spPr>
          <a:xfrm>
            <a:off x="10044289" y="4969933"/>
            <a:ext cx="339080" cy="400110"/>
          </a:xfrm>
          <a:prstGeom prst="rect">
            <a:avLst/>
          </a:prstGeom>
        </p:spPr>
        <p:txBody>
          <a:bodyPr wrap="none">
            <a:spAutoFit/>
          </a:bodyPr>
          <a:lstStyle/>
          <a:p>
            <a:r>
              <a:rPr lang="nl-NL" sz="2000" baseline="0" dirty="0">
                <a:latin typeface="Menlo Regular"/>
                <a:cs typeface="Menlo Regular"/>
              </a:rPr>
              <a:t>D</a:t>
            </a:r>
            <a:endParaRPr lang="en-US" sz="2000" baseline="0" dirty="0"/>
          </a:p>
        </p:txBody>
      </p: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896578" y="4191002"/>
            <a:ext cx="457200" cy="702219"/>
          </a:xfrm>
          <a:prstGeom prst="rect">
            <a:avLst/>
          </a:prstGeom>
        </p:spPr>
      </p:pic>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582378" y="4255912"/>
            <a:ext cx="457200" cy="702219"/>
          </a:xfrm>
          <a:prstGeom prst="rect">
            <a:avLst/>
          </a:prstGeom>
        </p:spPr>
      </p:pic>
      <p:sp>
        <p:nvSpPr>
          <p:cNvPr id="21" name="Rectangle 20"/>
          <p:cNvSpPr/>
          <p:nvPr/>
        </p:nvSpPr>
        <p:spPr>
          <a:xfrm>
            <a:off x="7972778" y="4944535"/>
            <a:ext cx="339080" cy="400110"/>
          </a:xfrm>
          <a:prstGeom prst="rect">
            <a:avLst/>
          </a:prstGeom>
        </p:spPr>
        <p:txBody>
          <a:bodyPr wrap="none">
            <a:spAutoFit/>
          </a:bodyPr>
          <a:lstStyle/>
          <a:p>
            <a:r>
              <a:rPr lang="nl-NL" sz="2000" baseline="0" dirty="0">
                <a:latin typeface="Menlo Regular"/>
                <a:cs typeface="Menlo Regular"/>
              </a:rPr>
              <a:t>A</a:t>
            </a:r>
            <a:endParaRPr lang="en-US" sz="2000" baseline="0" dirty="0"/>
          </a:p>
        </p:txBody>
      </p:sp>
      <p:sp>
        <p:nvSpPr>
          <p:cNvPr id="22" name="Rectangle 21"/>
          <p:cNvSpPr/>
          <p:nvPr/>
        </p:nvSpPr>
        <p:spPr>
          <a:xfrm>
            <a:off x="8658578" y="4981223"/>
            <a:ext cx="351378" cy="400110"/>
          </a:xfrm>
          <a:prstGeom prst="rect">
            <a:avLst/>
          </a:prstGeom>
        </p:spPr>
        <p:txBody>
          <a:bodyPr wrap="none">
            <a:spAutoFit/>
          </a:bodyPr>
          <a:lstStyle/>
          <a:p>
            <a:r>
              <a:rPr lang="nl-NL" sz="2000" baseline="0" dirty="0">
                <a:latin typeface="Menlo Regular"/>
                <a:cs typeface="Menlo Regular"/>
              </a:rPr>
              <a:t>B</a:t>
            </a:r>
            <a:endParaRPr lang="en-US" sz="2000" baseline="0" dirty="0"/>
          </a:p>
        </p:txBody>
      </p:sp>
      <p:cxnSp>
        <p:nvCxnSpPr>
          <p:cNvPr id="27" name="Straight Connector 26"/>
          <p:cNvCxnSpPr>
            <a:endCxn id="19" idx="0"/>
          </p:cNvCxnSpPr>
          <p:nvPr/>
        </p:nvCxnSpPr>
        <p:spPr>
          <a:xfrm flipH="1">
            <a:off x="8125178" y="3302001"/>
            <a:ext cx="666044" cy="889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0" idx="0"/>
          </p:cNvCxnSpPr>
          <p:nvPr/>
        </p:nvCxnSpPr>
        <p:spPr>
          <a:xfrm flipH="1">
            <a:off x="8810978" y="3454401"/>
            <a:ext cx="132644" cy="8015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5" idx="0"/>
          </p:cNvCxnSpPr>
          <p:nvPr/>
        </p:nvCxnSpPr>
        <p:spPr>
          <a:xfrm>
            <a:off x="9228667" y="3429001"/>
            <a:ext cx="282222" cy="8071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a:off x="9609667" y="3302001"/>
            <a:ext cx="587022" cy="801511"/>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8338130" y="3311056"/>
            <a:ext cx="323639" cy="369332"/>
          </a:xfrm>
          <a:prstGeom prst="rect">
            <a:avLst/>
          </a:prstGeom>
        </p:spPr>
        <p:txBody>
          <a:bodyPr wrap="none">
            <a:spAutoFit/>
          </a:bodyPr>
          <a:lstStyle/>
          <a:p>
            <a:r>
              <a:rPr lang="nl-NL" sz="1800" baseline="0" dirty="0">
                <a:latin typeface="Menlo Regular"/>
                <a:cs typeface="Menlo Regular"/>
              </a:rPr>
              <a:t>1</a:t>
            </a:r>
            <a:endParaRPr lang="en-US" sz="1800" dirty="0"/>
          </a:p>
        </p:txBody>
      </p:sp>
      <p:sp>
        <p:nvSpPr>
          <p:cNvPr id="39" name="Rectangle 38"/>
          <p:cNvSpPr/>
          <p:nvPr/>
        </p:nvSpPr>
        <p:spPr>
          <a:xfrm>
            <a:off x="8645751" y="3421123"/>
            <a:ext cx="323639" cy="369332"/>
          </a:xfrm>
          <a:prstGeom prst="rect">
            <a:avLst/>
          </a:prstGeom>
        </p:spPr>
        <p:txBody>
          <a:bodyPr wrap="none">
            <a:spAutoFit/>
          </a:bodyPr>
          <a:lstStyle/>
          <a:p>
            <a:r>
              <a:rPr lang="nl-NL" sz="1800" baseline="0" dirty="0">
                <a:latin typeface="Menlo Regular"/>
                <a:cs typeface="Menlo Regular"/>
              </a:rPr>
              <a:t>2</a:t>
            </a:r>
            <a:endParaRPr lang="en-US" sz="1800" dirty="0"/>
          </a:p>
        </p:txBody>
      </p:sp>
      <p:sp>
        <p:nvSpPr>
          <p:cNvPr id="40" name="Rectangle 39"/>
          <p:cNvSpPr/>
          <p:nvPr/>
        </p:nvSpPr>
        <p:spPr>
          <a:xfrm>
            <a:off x="9038038" y="3418302"/>
            <a:ext cx="323639" cy="369332"/>
          </a:xfrm>
          <a:prstGeom prst="rect">
            <a:avLst/>
          </a:prstGeom>
        </p:spPr>
        <p:txBody>
          <a:bodyPr wrap="none">
            <a:spAutoFit/>
          </a:bodyPr>
          <a:lstStyle/>
          <a:p>
            <a:r>
              <a:rPr lang="nl-NL" sz="1800" baseline="0" dirty="0">
                <a:latin typeface="Menlo Regular"/>
                <a:cs typeface="Menlo Regular"/>
              </a:rPr>
              <a:t>3</a:t>
            </a:r>
            <a:endParaRPr lang="en-US" sz="1800" dirty="0"/>
          </a:p>
        </p:txBody>
      </p:sp>
      <p:sp>
        <p:nvSpPr>
          <p:cNvPr id="41" name="Rectangle 40"/>
          <p:cNvSpPr/>
          <p:nvPr/>
        </p:nvSpPr>
        <p:spPr>
          <a:xfrm>
            <a:off x="9475484" y="3333635"/>
            <a:ext cx="323639" cy="369332"/>
          </a:xfrm>
          <a:prstGeom prst="rect">
            <a:avLst/>
          </a:prstGeom>
        </p:spPr>
        <p:txBody>
          <a:bodyPr wrap="none">
            <a:spAutoFit/>
          </a:bodyPr>
          <a:lstStyle/>
          <a:p>
            <a:r>
              <a:rPr lang="nl-NL" sz="1800" baseline="0" dirty="0">
                <a:latin typeface="Menlo Regular"/>
                <a:cs typeface="Menlo Regular"/>
              </a:rPr>
              <a:t>4</a:t>
            </a:r>
            <a:endParaRPr lang="en-US" sz="1800" dirty="0"/>
          </a:p>
        </p:txBody>
      </p:sp>
      <p:sp>
        <p:nvSpPr>
          <p:cNvPr id="3" name="Rectangle 2"/>
          <p:cNvSpPr/>
          <p:nvPr/>
        </p:nvSpPr>
        <p:spPr>
          <a:xfrm>
            <a:off x="1869682" y="6048613"/>
            <a:ext cx="4748966" cy="400110"/>
          </a:xfrm>
          <a:prstGeom prst="rect">
            <a:avLst/>
          </a:prstGeom>
        </p:spPr>
        <p:txBody>
          <a:bodyPr wrap="none">
            <a:spAutoFit/>
          </a:bodyPr>
          <a:lstStyle/>
          <a:p>
            <a:r>
              <a:rPr lang="nl-NL" sz="2000" baseline="0" dirty="0" err="1">
                <a:latin typeface="+mn-lt"/>
                <a:cs typeface="Menlo Regular"/>
                <a:sym typeface="Menlo Regular" charset="0"/>
              </a:rPr>
              <a:t>Assume</a:t>
            </a:r>
            <a:r>
              <a:rPr lang="nl-NL" sz="2000" baseline="0" dirty="0">
                <a:latin typeface="+mn-lt"/>
                <a:cs typeface="Menlo Regular"/>
                <a:sym typeface="Menlo Regular" charset="0"/>
              </a:rPr>
              <a:t> </a:t>
            </a:r>
            <a:r>
              <a:rPr lang="nl-NL" sz="2000" baseline="0" dirty="0" err="1">
                <a:latin typeface="+mn-lt"/>
                <a:cs typeface="Menlo Regular"/>
                <a:sym typeface="Menlo Regular" charset="0"/>
              </a:rPr>
              <a:t>only</a:t>
            </a:r>
            <a:r>
              <a:rPr lang="nl-NL" sz="2000" baseline="0" dirty="0">
                <a:latin typeface="+mn-lt"/>
                <a:cs typeface="Menlo Regular"/>
                <a:sym typeface="Menlo Regular" charset="0"/>
              </a:rPr>
              <a:t> </a:t>
            </a:r>
            <a:r>
              <a:rPr lang="nl-NL" sz="2000" baseline="0" dirty="0" err="1">
                <a:latin typeface="+mn-lt"/>
                <a:cs typeface="Menlo Regular"/>
                <a:sym typeface="Menlo Regular" charset="0"/>
              </a:rPr>
              <a:t>packets</a:t>
            </a:r>
            <a:r>
              <a:rPr lang="nl-NL" sz="2000" baseline="0" dirty="0">
                <a:latin typeface="+mn-lt"/>
                <a:cs typeface="Menlo Regular"/>
                <a:sym typeface="Menlo Regular" charset="0"/>
              </a:rPr>
              <a:t> </a:t>
            </a:r>
            <a:r>
              <a:rPr lang="nl-NL" sz="2000" baseline="0" dirty="0" err="1">
                <a:latin typeface="+mn-lt"/>
                <a:cs typeface="Menlo Regular"/>
                <a:sym typeface="Menlo Regular" charset="0"/>
              </a:rPr>
              <a:t>to</a:t>
            </a:r>
            <a:r>
              <a:rPr lang="nl-NL" sz="2000" baseline="0" dirty="0">
                <a:latin typeface="+mn-lt"/>
                <a:cs typeface="Menlo Regular"/>
                <a:sym typeface="Menlo Regular" charset="0"/>
              </a:rPr>
              <a:t> A,B,C,D </a:t>
            </a:r>
            <a:r>
              <a:rPr lang="nl-NL" sz="2000" baseline="0" dirty="0" err="1">
                <a:latin typeface="+mn-lt"/>
                <a:cs typeface="Menlo Regular"/>
                <a:sym typeface="Menlo Regular" charset="0"/>
              </a:rPr>
              <a:t>can</a:t>
            </a:r>
            <a:r>
              <a:rPr lang="nl-NL" sz="2000" baseline="0" dirty="0">
                <a:latin typeface="+mn-lt"/>
                <a:cs typeface="Menlo Regular"/>
                <a:sym typeface="Menlo Regular" charset="0"/>
              </a:rPr>
              <a:t> </a:t>
            </a:r>
            <a:r>
              <a:rPr lang="nl-NL" sz="2000" baseline="0" dirty="0" err="1">
                <a:latin typeface="+mn-lt"/>
                <a:cs typeface="Menlo Regular"/>
                <a:sym typeface="Menlo Regular" charset="0"/>
              </a:rPr>
              <a:t>appear</a:t>
            </a:r>
            <a:r>
              <a:rPr lang="nl-NL" sz="2000" baseline="0" dirty="0">
                <a:latin typeface="+mn-lt"/>
                <a:cs typeface="Menlo Regular"/>
                <a:sym typeface="Menlo Regular" charset="0"/>
              </a:rPr>
              <a:t>.</a:t>
            </a:r>
            <a:endParaRPr lang="en-US" sz="2000" dirty="0">
              <a:latin typeface="+mn-lt"/>
            </a:endParaRPr>
          </a:p>
        </p:txBody>
      </p:sp>
    </p:spTree>
    <p:extLst>
      <p:ext uri="{BB962C8B-B14F-4D97-AF65-F5344CB8AC3E}">
        <p14:creationId xmlns:p14="http://schemas.microsoft.com/office/powerpoint/2010/main" val="6926435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656" y="94918"/>
            <a:ext cx="10515600" cy="1325563"/>
          </a:xfrm>
        </p:spPr>
        <p:txBody>
          <a:bodyPr/>
          <a:lstStyle/>
          <a:p>
            <a:pPr algn="ctr"/>
            <a:r>
              <a:rPr lang="en-US" sz="3200" dirty="0" smtClean="0"/>
              <a:t>Manual, Low-Level Network Control Code Generation</a:t>
            </a:r>
            <a:endParaRPr lang="en-US" sz="3200" dirty="0"/>
          </a:p>
        </p:txBody>
      </p:sp>
      <p:sp>
        <p:nvSpPr>
          <p:cNvPr id="5" name="Rectangle 2"/>
          <p:cNvSpPr>
            <a:spLocks/>
          </p:cNvSpPr>
          <p:nvPr/>
        </p:nvSpPr>
        <p:spPr bwMode="auto">
          <a:xfrm>
            <a:off x="2108815" y="1420481"/>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({‘match':{'tcp_dst':22},</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({‘match’: {‘eth_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 </a:t>
            </a:r>
            <a:br>
              <a:rPr lang="nl-NL" sz="2000" b="1" baseline="0" dirty="0">
                <a:latin typeface="Menlo Regular"/>
                <a:cs typeface="Menlo Regular"/>
                <a:sym typeface="Menlo Regular" charset="0"/>
              </a:rPr>
            </a:br>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tcp_dst</a:t>
            </a:r>
            <a:r>
              <a:rPr lang="nl-NL" sz="2000" b="1" baseline="0" dirty="0">
                <a:latin typeface="Menlo Regular"/>
                <a:cs typeface="Menlo Regular"/>
                <a:sym typeface="Menlo Regular" charset="0"/>
              </a:rPr>
              <a:t>’!=22},</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cxnSp>
        <p:nvCxnSpPr>
          <p:cNvPr id="7" name="Straight Connector 6"/>
          <p:cNvCxnSpPr/>
          <p:nvPr/>
        </p:nvCxnSpPr>
        <p:spPr bwMode="auto">
          <a:xfrm flipV="1">
            <a:off x="6002013"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10"/>
          </p:nvPr>
        </p:nvSpPr>
        <p:spPr>
          <a:xfrm>
            <a:off x="10287000" y="6553200"/>
            <a:ext cx="1905000" cy="304800"/>
          </a:xfrm>
        </p:spPr>
        <p:txBody>
          <a:bodyPr/>
          <a:lstStyle/>
          <a:p>
            <a:pPr algn="r">
              <a:defRPr/>
            </a:pPr>
            <a:fld id="{164B0F64-89EF-7A42-892D-484BAB952423}" type="slidenum">
              <a:rPr lang="en-US" smtClean="0"/>
              <a:pPr algn="r">
                <a:defRPr/>
              </a:pPr>
              <a:t>7</a:t>
            </a:fld>
            <a:endParaRPr lang="en-US" dirty="0">
              <a:solidFill>
                <a:schemeClr val="bg2"/>
              </a:solidFill>
            </a:endParaRPr>
          </a:p>
        </p:txBody>
      </p:sp>
      <p:sp>
        <p:nvSpPr>
          <p:cNvPr id="8" name="Rounded Rectangular Callout 7"/>
          <p:cNvSpPr/>
          <p:nvPr/>
        </p:nvSpPr>
        <p:spPr bwMode="auto">
          <a:xfrm>
            <a:off x="7464779" y="3739444"/>
            <a:ext cx="2652889" cy="973667"/>
          </a:xfrm>
          <a:prstGeom prst="wedgeRoundRectCallout">
            <a:avLst>
              <a:gd name="adj1" fmla="val -47463"/>
              <a:gd name="adj2" fmla="val 132273"/>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match does not support logic negation</a:t>
            </a:r>
          </a:p>
        </p:txBody>
      </p:sp>
    </p:spTree>
    <p:extLst>
      <p:ext uri="{BB962C8B-B14F-4D97-AF65-F5344CB8AC3E}">
        <p14:creationId xmlns:p14="http://schemas.microsoft.com/office/powerpoint/2010/main" val="64622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251" y="-29980"/>
            <a:ext cx="10515600" cy="1325563"/>
          </a:xfrm>
        </p:spPr>
        <p:txBody>
          <a:bodyPr/>
          <a:lstStyle/>
          <a:p>
            <a:pPr algn="ctr"/>
            <a:r>
              <a:rPr lang="en-US" sz="3200" dirty="0"/>
              <a:t>Manual, Low-Level Network Control Code Generation</a:t>
            </a:r>
            <a:endParaRPr lang="en-US" sz="3200" dirty="0"/>
          </a:p>
        </p:txBody>
      </p:sp>
      <p:sp>
        <p:nvSpPr>
          <p:cNvPr id="5" name="Rectangle 2"/>
          <p:cNvSpPr>
            <a:spLocks/>
          </p:cNvSpPr>
          <p:nvPr/>
        </p:nvSpPr>
        <p:spPr bwMode="auto">
          <a:xfrm>
            <a:off x="2192360" y="1203235"/>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a:t>
            </a:r>
            <a:r>
              <a:rPr lang="nl-NL" sz="2000" b="1" baseline="0" dirty="0">
                <a:solidFill>
                  <a:srgbClr val="FF0000"/>
                </a:solidFill>
                <a:latin typeface="Menlo Regular"/>
                <a:cs typeface="Menlo Regular"/>
              </a:rPr>
              <a:t>‘priority’:1</a:t>
            </a:r>
            <a:r>
              <a:rPr lang="nl-NL" sz="2000" b="1" baseline="0" dirty="0">
                <a:latin typeface="Menlo Regular"/>
                <a:cs typeface="Menlo Regular"/>
              </a:rPr>
              <a:t>,</a:t>
            </a:r>
            <a:br>
              <a:rPr lang="nl-NL" sz="2000" b="1" baseline="0" dirty="0">
                <a:latin typeface="Menlo Regular"/>
                <a:cs typeface="Menlo Regular"/>
              </a:rPr>
            </a:br>
            <a:r>
              <a:rPr lang="nl-NL" sz="2000" b="1" baseline="0" dirty="0">
                <a:latin typeface="Menlo Regular"/>
                <a:cs typeface="Menlo Regular"/>
              </a:rPr>
              <a:t>                 ‘match’:{'tcp_dst':22},</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a:solidFill>
                  <a:srgbClr val="FF0000"/>
                </a:solidFill>
                <a:latin typeface="Menlo Regular"/>
                <a:cs typeface="Menlo Regular"/>
                <a:sym typeface="Menlo Regular" charset="0"/>
              </a:rPr>
              <a:t>‘priority’:0</a:t>
            </a:r>
            <a:r>
              <a:rPr lang="nl-NL" sz="2000" b="1" baseline="0" dirty="0">
                <a:latin typeface="Menlo Regular"/>
                <a:cs typeface="Menlo Regular"/>
                <a:sym typeface="Menlo Regular" charset="0"/>
              </a:rPr>
              <a:t>,</a:t>
            </a:r>
            <a:br>
              <a:rPr lang="nl-NL" sz="2000" b="1" baseline="0" dirty="0">
                <a:latin typeface="Menlo Regular"/>
                <a:cs typeface="Menlo Regular"/>
                <a:sym typeface="Menlo Regular" charset="0"/>
              </a:rPr>
            </a:br>
            <a:r>
              <a:rPr lang="nl-NL" sz="2000" b="1" baseline="0" dirty="0">
                <a:latin typeface="Menlo Regular"/>
                <a:cs typeface="Menlo Regular"/>
                <a:sym typeface="Menlo Regular" charset="0"/>
              </a:rPr>
              <a:t>                ‘match’: {‘eth_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10287000" y="6553200"/>
            <a:ext cx="1905000" cy="304800"/>
          </a:xfrm>
        </p:spPr>
        <p:txBody>
          <a:bodyPr/>
          <a:lstStyle/>
          <a:p>
            <a:pPr algn="r">
              <a:defRPr/>
            </a:pPr>
            <a:fld id="{164B0F64-89EF-7A42-892D-484BAB952423}" type="slidenum">
              <a:rPr lang="en-US" smtClean="0"/>
              <a:pPr algn="r">
                <a:defRPr/>
              </a:pPr>
              <a:t>8</a:t>
            </a:fld>
            <a:endParaRPr lang="en-US" dirty="0">
              <a:solidFill>
                <a:schemeClr val="bg2"/>
              </a:solidFill>
            </a:endParaRPr>
          </a:p>
        </p:txBody>
      </p:sp>
    </p:spTree>
    <p:extLst>
      <p:ext uri="{BB962C8B-B14F-4D97-AF65-F5344CB8AC3E}">
        <p14:creationId xmlns:p14="http://schemas.microsoft.com/office/powerpoint/2010/main" val="4618786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4405611" y="3497645"/>
            <a:ext cx="1464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latin typeface="Helvetica Neue" charset="0"/>
                <a:cs typeface="Helvetica Neue" charset="0"/>
                <a:sym typeface="Helvetica Neue" charset="0"/>
              </a:rPr>
              <a:t>Controller</a:t>
            </a:r>
          </a:p>
        </p:txBody>
      </p:sp>
      <p:sp>
        <p:nvSpPr>
          <p:cNvPr id="51205" name="Rectangle 5"/>
          <p:cNvSpPr>
            <a:spLocks/>
          </p:cNvSpPr>
          <p:nvPr/>
        </p:nvSpPr>
        <p:spPr bwMode="auto">
          <a:xfrm>
            <a:off x="4547742" y="866671"/>
            <a:ext cx="99717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latin typeface="Helvetica Neue" charset="0"/>
                <a:cs typeface="Helvetica Neue" charset="0"/>
                <a:sym typeface="Helvetica Neue" charset="0"/>
              </a:rPr>
              <a:t>Switch</a:t>
            </a:r>
          </a:p>
        </p:txBody>
      </p:sp>
      <p:sp>
        <p:nvSpPr>
          <p:cNvPr id="51206" name="AutoShape 6"/>
          <p:cNvSpPr>
            <a:spLocks/>
          </p:cNvSpPr>
          <p:nvPr/>
        </p:nvSpPr>
        <p:spPr bwMode="auto">
          <a:xfrm>
            <a:off x="1645444" y="3926466"/>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dirty="0"/>
          </a:p>
        </p:txBody>
      </p:sp>
      <p:sp>
        <p:nvSpPr>
          <p:cNvPr id="51207" name="AutoShape 7"/>
          <p:cNvSpPr>
            <a:spLocks/>
          </p:cNvSpPr>
          <p:nvPr/>
        </p:nvSpPr>
        <p:spPr bwMode="auto">
          <a:xfrm>
            <a:off x="1652589"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51224" name="Rectangle 24"/>
          <p:cNvSpPr>
            <a:spLocks/>
          </p:cNvSpPr>
          <p:nvPr/>
        </p:nvSpPr>
        <p:spPr bwMode="auto">
          <a:xfrm>
            <a:off x="1809751" y="3950192"/>
            <a:ext cx="8085459" cy="2543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882"/>
              </a:spcBef>
            </a:pPr>
            <a:r>
              <a:rPr lang="en-US" sz="1600" baseline="0" dirty="0" err="1">
                <a:latin typeface="Menlo Regular" charset="0"/>
                <a:cs typeface="Menlo Regular" charset="0"/>
                <a:sym typeface="Menlo Regular" charset="0"/>
              </a:rPr>
              <a:t>def</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onPacketIn</a:t>
            </a:r>
            <a:r>
              <a:rPr lang="en-US" sz="1600" baseline="0" dirty="0">
                <a:latin typeface="Menlo Regular" charset="0"/>
                <a:cs typeface="Menlo Regular" charset="0"/>
                <a:sym typeface="Menlo Regular" charset="0"/>
              </a:rPr>
              <a:t>(p):</a:t>
            </a:r>
          </a:p>
          <a:p>
            <a:pPr>
              <a:spcBef>
                <a:spcPts val="882"/>
              </a:spcBef>
            </a:pPr>
            <a:r>
              <a:rPr lang="en-US" sz="1600" baseline="0" dirty="0">
                <a:latin typeface="Menlo Regular" charset="0"/>
                <a:cs typeface="Menlo Regular" charset="0"/>
                <a:sym typeface="Menlo Regular" charset="0"/>
              </a:rPr>
              <a:t>  if 22 == </a:t>
            </a:r>
            <a:r>
              <a:rPr lang="en-US" sz="1600" baseline="0" dirty="0" err="1">
                <a:latin typeface="Menlo Regular" charset="0"/>
                <a:cs typeface="Menlo Regular" charset="0"/>
                <a:sym typeface="Menlo Regular" charset="0"/>
              </a:rPr>
              <a:t>p.tcp_dst</a:t>
            </a:r>
            <a:r>
              <a:rPr lang="en-US" sz="1600" baseline="0" dirty="0">
                <a:latin typeface="Menlo Regular" charset="0"/>
                <a:cs typeface="Menlo Regular" charset="0"/>
                <a:sym typeface="Menlo Regular" charset="0"/>
              </a:rPr>
              <a:t>:</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drop</a:t>
            </a:r>
          </a:p>
          <a:p>
            <a:pPr>
              <a:spcBef>
                <a:spcPts val="882"/>
              </a:spcBef>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({`priority`:1,’match’:{‘tcp_dst':22},'action':[]})</a:t>
            </a:r>
          </a:p>
          <a:p>
            <a:pPr>
              <a:spcBef>
                <a:spcPts val="882"/>
              </a:spcBef>
            </a:pPr>
            <a:r>
              <a:rPr lang="en-US" sz="1600" baseline="0" dirty="0">
                <a:latin typeface="Menlo Regular" charset="0"/>
                <a:cs typeface="Menlo Regular" charset="0"/>
                <a:sym typeface="Menlo Regular" charset="0"/>
              </a:rPr>
              <a:t>  else:</a:t>
            </a:r>
          </a:p>
          <a:p>
            <a:pPr>
              <a:spcBef>
                <a:spcPts val="882"/>
              </a:spcBef>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({`priority`:0,’match’:{‘eth_</a:t>
            </a:r>
            <a:r>
              <a:rPr lang="en-US" sz="1600" baseline="0" dirty="0" err="1">
                <a:latin typeface="Menlo Regular" charset="0"/>
                <a:cs typeface="Menlo Regular" charset="0"/>
                <a:sym typeface="Menlo Regular" charset="0"/>
              </a:rPr>
              <a:t>dst</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'action':[</a:t>
            </a:r>
            <a:r>
              <a:rPr lang="en-US" sz="1600" baseline="0" dirty="0" err="1">
                <a:latin typeface="Menlo Regular" charset="0"/>
                <a:cs typeface="Menlo Regular" charset="0"/>
                <a:sym typeface="Menlo Regular" charset="0"/>
              </a:rPr>
              <a:t>hostTbl</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forward([</a:t>
            </a:r>
            <a:r>
              <a:rPr lang="en-US" sz="1600" baseline="0" dirty="0" err="1">
                <a:latin typeface="Menlo Regular" charset="0"/>
                <a:cs typeface="Menlo Regular" charset="0"/>
                <a:sym typeface="Menlo Regular" charset="0"/>
              </a:rPr>
              <a:t>hostTbl</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p:txBody>
      </p:sp>
      <p:sp>
        <p:nvSpPr>
          <p:cNvPr id="13" name="Rectangle 1"/>
          <p:cNvSpPr>
            <a:spLocks noGrp="1" noChangeArrowheads="1"/>
          </p:cNvSpPr>
          <p:nvPr>
            <p:ph type="title"/>
          </p:nvPr>
        </p:nvSpPr>
        <p:spPr>
          <a:xfrm>
            <a:off x="1645964" y="21474"/>
            <a:ext cx="8562466" cy="685800"/>
          </a:xfrm>
          <a:ln/>
        </p:spPr>
        <p:txBody>
          <a:bodyPr/>
          <a:lstStyle/>
          <a:p>
            <a:pPr algn="ctr"/>
            <a:r>
              <a:rPr lang="en-US" sz="3200" dirty="0"/>
              <a:t>Does the </a:t>
            </a:r>
            <a:r>
              <a:rPr lang="en-US" sz="3200" dirty="0" smtClean="0"/>
              <a:t>Inserted Code </a:t>
            </a:r>
            <a:r>
              <a:rPr lang="en-US" sz="3200" dirty="0"/>
              <a:t>Work?</a:t>
            </a:r>
          </a:p>
        </p:txBody>
      </p:sp>
      <p:sp>
        <p:nvSpPr>
          <p:cNvPr id="16" name="Oval 3"/>
          <p:cNvSpPr>
            <a:spLocks/>
          </p:cNvSpPr>
          <p:nvPr/>
        </p:nvSpPr>
        <p:spPr bwMode="auto">
          <a:xfrm>
            <a:off x="8926087" y="893121"/>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TcpDst:80</a:t>
            </a:r>
          </a:p>
        </p:txBody>
      </p:sp>
      <p:sp>
        <p:nvSpPr>
          <p:cNvPr id="17" name="AutoShape 2"/>
          <p:cNvSpPr>
            <a:spLocks/>
          </p:cNvSpPr>
          <p:nvPr/>
        </p:nvSpPr>
        <p:spPr bwMode="auto">
          <a:xfrm>
            <a:off x="1652588"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 name="Rectangle 2"/>
          <p:cNvSpPr/>
          <p:nvPr/>
        </p:nvSpPr>
        <p:spPr>
          <a:xfrm>
            <a:off x="2038846" y="2094368"/>
            <a:ext cx="6858000" cy="461665"/>
          </a:xfrm>
          <a:prstGeom prst="rect">
            <a:avLst/>
          </a:prstGeom>
          <a:solidFill>
            <a:schemeClr val="accent6">
              <a:lumMod val="75000"/>
              <a:alpha val="79999"/>
            </a:schemeClr>
          </a:solidFill>
        </p:spPr>
        <p:txBody>
          <a:bodyPr wrap="square">
            <a:spAutoFit/>
          </a:bodyPr>
          <a:lstStyle/>
          <a:p>
            <a:r>
              <a:rPr lang="en-US" baseline="0" dirty="0"/>
              <a:t>{`priority`:0,’match’:{‘eth_</a:t>
            </a:r>
            <a:r>
              <a:rPr lang="en-US" baseline="0" dirty="0" err="1"/>
              <a:t>dst</a:t>
            </a:r>
            <a:r>
              <a:rPr lang="en-US" baseline="0" dirty="0"/>
              <a:t>’:A},'action':[1]}</a:t>
            </a:r>
            <a:endParaRPr lang="en-US" dirty="0"/>
          </a:p>
        </p:txBody>
      </p:sp>
      <p:sp>
        <p:nvSpPr>
          <p:cNvPr id="19" name="Oval 3"/>
          <p:cNvSpPr>
            <a:spLocks/>
          </p:cNvSpPr>
          <p:nvPr/>
        </p:nvSpPr>
        <p:spPr bwMode="auto">
          <a:xfrm>
            <a:off x="8961524" y="2282175"/>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TcpDst:22</a:t>
            </a:r>
          </a:p>
        </p:txBody>
      </p:sp>
      <p:sp>
        <p:nvSpPr>
          <p:cNvPr id="12" name="Slide Number Placeholder 6"/>
          <p:cNvSpPr>
            <a:spLocks noGrp="1"/>
          </p:cNvSpPr>
          <p:nvPr>
            <p:ph type="sldNum" sz="quarter" idx="10"/>
          </p:nvPr>
        </p:nvSpPr>
        <p:spPr>
          <a:xfrm>
            <a:off x="10287000" y="6596641"/>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
        <p:nvSpPr>
          <p:cNvPr id="14" name="Rounded Rectangular Callout 13"/>
          <p:cNvSpPr/>
          <p:nvPr/>
        </p:nvSpPr>
        <p:spPr bwMode="auto">
          <a:xfrm>
            <a:off x="6110113" y="2878667"/>
            <a:ext cx="2441220" cy="550333"/>
          </a:xfrm>
          <a:prstGeom prst="wedgeRoundRectCallout">
            <a:avLst>
              <a:gd name="adj1" fmla="val 6005"/>
              <a:gd name="adj2" fmla="val -102955"/>
              <a:gd name="adj3" fmla="val 16667"/>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A security bug!</a:t>
            </a:r>
          </a:p>
        </p:txBody>
      </p:sp>
    </p:spTree>
    <p:extLst>
      <p:ext uri="{BB962C8B-B14F-4D97-AF65-F5344CB8AC3E}">
        <p14:creationId xmlns:p14="http://schemas.microsoft.com/office/powerpoint/2010/main" val="1549501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P spid="1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TotalTime>
  <Words>2168</Words>
  <Application>Microsoft Macintosh PowerPoint</Application>
  <PresentationFormat>Widescreen</PresentationFormat>
  <Paragraphs>418</Paragraphs>
  <Slides>25</Slides>
  <Notes>15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Calibri</vt:lpstr>
      <vt:lpstr>Calibri Light</vt:lpstr>
      <vt:lpstr>Helvetica Neue</vt:lpstr>
      <vt:lpstr>Helvetica Neue Light</vt:lpstr>
      <vt:lpstr>Lucida Grande</vt:lpstr>
      <vt:lpstr>Mangal</vt:lpstr>
      <vt:lpstr>Menlo Bold</vt:lpstr>
      <vt:lpstr>Menlo Regular</vt:lpstr>
      <vt:lpstr>ＭＳ Ｐゴシック</vt:lpstr>
      <vt:lpstr>Yu Gothic</vt:lpstr>
      <vt:lpstr>微软雅黑</vt:lpstr>
      <vt:lpstr>Arial</vt:lpstr>
      <vt:lpstr>Office Theme</vt:lpstr>
      <vt:lpstr>Dynamic and Self-Optimizing Control Plane for Software Defined Coalitions</vt:lpstr>
      <vt:lpstr>Key Challenges of SDC Control Plane</vt:lpstr>
      <vt:lpstr>Key Architecture Element: Controlled,  Self-Optimizing Dynamicity</vt:lpstr>
      <vt:lpstr>From Concept to Realization: How to Control?</vt:lpstr>
      <vt:lpstr>The Programming-Level Gap Problem</vt:lpstr>
      <vt:lpstr>An Example: A Low-Level Programming Controller</vt:lpstr>
      <vt:lpstr>Manual, Low-Level Network Control Code Generation</vt:lpstr>
      <vt:lpstr>Manual, Low-Level Network Control Code Generation</vt:lpstr>
      <vt:lpstr>Does the Inserted Code Work?</vt:lpstr>
      <vt:lpstr>SDC Control Programming Abstraction: Initial Design (SDN)</vt:lpstr>
      <vt:lpstr>SDC Control Programming: Example</vt:lpstr>
      <vt:lpstr>How to Derive Code from a High-Level Description?</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lpstr>Next Steps</vt:lpstr>
      <vt:lpstr>Key Architecture Element: East-West Interface  as Systematic Problem Decomposition</vt:lpstr>
      <vt:lpstr>Backup Slides</vt:lpstr>
      <vt:lpstr>Key Architecture Element: Controlled,  Self-Optimizing Dynamicity</vt:lpstr>
      <vt:lpstr>Magellan Program to Command and Control</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and Self-Optimized Control Plane for Software Defined Coalitions</dc:title>
  <dc:creator>Richard Yang</dc:creator>
  <cp:lastModifiedBy>Richard Yang</cp:lastModifiedBy>
  <cp:revision>23</cp:revision>
  <dcterms:created xsi:type="dcterms:W3CDTF">2016-12-02T02:31:37Z</dcterms:created>
  <dcterms:modified xsi:type="dcterms:W3CDTF">2016-12-02T10:19:42Z</dcterms:modified>
</cp:coreProperties>
</file>